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70" r:id="rId3"/>
    <p:sldId id="268" r:id="rId4"/>
    <p:sldId id="357" r:id="rId5"/>
    <p:sldId id="364" r:id="rId6"/>
    <p:sldId id="378" r:id="rId7"/>
    <p:sldId id="400" r:id="rId8"/>
    <p:sldId id="413" r:id="rId9"/>
    <p:sldId id="410" r:id="rId10"/>
    <p:sldId id="411" r:id="rId11"/>
    <p:sldId id="405" r:id="rId12"/>
    <p:sldId id="418" r:id="rId13"/>
    <p:sldId id="401" r:id="rId14"/>
    <p:sldId id="407" r:id="rId15"/>
    <p:sldId id="402" r:id="rId16"/>
    <p:sldId id="403" r:id="rId17"/>
    <p:sldId id="409" r:id="rId18"/>
    <p:sldId id="404" r:id="rId19"/>
    <p:sldId id="398" r:id="rId20"/>
    <p:sldId id="406" r:id="rId21"/>
    <p:sldId id="414" r:id="rId22"/>
    <p:sldId id="412" r:id="rId23"/>
    <p:sldId id="415" r:id="rId24"/>
    <p:sldId id="419" r:id="rId25"/>
    <p:sldId id="416" r:id="rId26"/>
    <p:sldId id="417" r:id="rId27"/>
    <p:sldId id="399" r:id="rId28"/>
    <p:sldId id="420" r:id="rId29"/>
    <p:sldId id="421" r:id="rId30"/>
    <p:sldId id="3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0"/>
    <a:srgbClr val="FAAF00"/>
    <a:srgbClr val="FF7C80"/>
    <a:srgbClr val="675642"/>
    <a:srgbClr val="A50021"/>
    <a:srgbClr val="000000"/>
    <a:srgbClr val="6F5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53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36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793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97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612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5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92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63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57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93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45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07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775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734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95429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pl.wikipedia.org/wiki/Kolendra" TargetMode="External"/><Relationship Id="rId13" Type="http://schemas.openxmlformats.org/officeDocument/2006/relationships/hyperlink" Target="https://pl.wikipedia.org/wiki/%C5%BBywica_benzoesowa" TargetMode="External"/><Relationship Id="rId18" Type="http://schemas.openxmlformats.org/officeDocument/2006/relationships/hyperlink" Target="https://pl.wikipedia.org/wiki/Smocza_krew" TargetMode="External"/><Relationship Id="rId26" Type="http://schemas.openxmlformats.org/officeDocument/2006/relationships/hyperlink" Target="https://pl.wikipedia.org/wiki/Sza%C5%82wia_lekarska" TargetMode="External"/><Relationship Id="rId39" Type="http://schemas.openxmlformats.org/officeDocument/2006/relationships/hyperlink" Target="https://pl.wikipedia.org/wiki/Pi%C5%BCmo" TargetMode="External"/><Relationship Id="rId3" Type="http://schemas.openxmlformats.org/officeDocument/2006/relationships/hyperlink" Target="https://pl.wikipedia.org/wiki/Cedr" TargetMode="External"/><Relationship Id="rId21" Type="http://schemas.openxmlformats.org/officeDocument/2006/relationships/hyperlink" Target="https://pl.wikipedia.org/wiki/Kamfora" TargetMode="External"/><Relationship Id="rId34" Type="http://schemas.openxmlformats.org/officeDocument/2006/relationships/hyperlink" Target="https://pl.wikipedia.org/wiki/Perz_w%C5%82a%C5%9Bciwy" TargetMode="External"/><Relationship Id="rId7" Type="http://schemas.openxmlformats.org/officeDocument/2006/relationships/hyperlink" Target="https://pl.wikipedia.org/wiki/Pomara%C5%84cza_bergamota" TargetMode="External"/><Relationship Id="rId12" Type="http://schemas.openxmlformats.org/officeDocument/2006/relationships/hyperlink" Target="https://pl.wikipedia.org/wiki/Wanilia" TargetMode="External"/><Relationship Id="rId17" Type="http://schemas.openxmlformats.org/officeDocument/2006/relationships/hyperlink" Target="https://pl.wikipedia.org/wiki/Ladanum" TargetMode="External"/><Relationship Id="rId25" Type="http://schemas.openxmlformats.org/officeDocument/2006/relationships/hyperlink" Target="https://pl.wikipedia.org/w/index.php?title=Balsam_tolu&amp;action=edit&amp;redlink=1" TargetMode="External"/><Relationship Id="rId33" Type="http://schemas.openxmlformats.org/officeDocument/2006/relationships/hyperlink" Target="https://pl.wikipedia.org/wiki/Galangal" TargetMode="External"/><Relationship Id="rId38" Type="http://schemas.openxmlformats.org/officeDocument/2006/relationships/hyperlink" Target="https://pl.wikipedia.org/wiki/Ambra" TargetMode="External"/><Relationship Id="rId2" Type="http://schemas.openxmlformats.org/officeDocument/2006/relationships/hyperlink" Target="https://pl.wikipedia.org/w/index.php?title=Orlan_malakka%C5%84ski&amp;action=edit&amp;redlink=1" TargetMode="External"/><Relationship Id="rId16" Type="http://schemas.openxmlformats.org/officeDocument/2006/relationships/hyperlink" Target="https://pl.wikipedia.org/wiki/Mirra" TargetMode="External"/><Relationship Id="rId20" Type="http://schemas.openxmlformats.org/officeDocument/2006/relationships/hyperlink" Target="https://pl.wikipedia.org/wiki/Elemi" TargetMode="External"/><Relationship Id="rId29" Type="http://schemas.openxmlformats.org/officeDocument/2006/relationships/hyperlink" Target="https://pl.wikipedia.org/wiki/Wetiweria_pachn%C4%85ca" TargetMode="External"/><Relationship Id="rId41" Type="http://schemas.openxmlformats.org/officeDocument/2006/relationships/hyperlink" Target="https://pl.wikipedia.org/wiki/Kastoreum" TargetMode="External"/><Relationship Id="rId1" Type="http://schemas.openxmlformats.org/officeDocument/2006/relationships/slideLayout" Target="../slideLayouts/slideLayout2.xml"/><Relationship Id="rId6" Type="http://schemas.openxmlformats.org/officeDocument/2006/relationships/hyperlink" Target="https://pl.wikipedia.org/wiki/Cynamonowiec" TargetMode="External"/><Relationship Id="rId11" Type="http://schemas.openxmlformats.org/officeDocument/2006/relationships/hyperlink" Target="https://pl.wikipedia.org/wiki/Biedrzeniec_any%C5%BC" TargetMode="External"/><Relationship Id="rId24" Type="http://schemas.openxmlformats.org/officeDocument/2006/relationships/hyperlink" Target="https://pl.wikipedia.org/w/index.php?title=Opoponax&amp;action=edit&amp;redlink=1" TargetMode="External"/><Relationship Id="rId32" Type="http://schemas.openxmlformats.org/officeDocument/2006/relationships/hyperlink" Target="https://pl.wikipedia.org/wiki/Nardostachys_jatamansi" TargetMode="External"/><Relationship Id="rId37" Type="http://schemas.openxmlformats.org/officeDocument/2006/relationships/hyperlink" Target="https://pl.wikipedia.org/wiki/Szafran" TargetMode="External"/><Relationship Id="rId40" Type="http://schemas.openxmlformats.org/officeDocument/2006/relationships/hyperlink" Target="https://pl.wikipedia.org/wiki/Cywet" TargetMode="External"/><Relationship Id="rId5" Type="http://schemas.openxmlformats.org/officeDocument/2006/relationships/hyperlink" Target="https://pl.wikipedia.org/wiki/Cyprys" TargetMode="External"/><Relationship Id="rId15" Type="http://schemas.openxmlformats.org/officeDocument/2006/relationships/hyperlink" Target="https://pl.wikipedia.org/wiki/Olibanum" TargetMode="External"/><Relationship Id="rId23" Type="http://schemas.openxmlformats.org/officeDocument/2006/relationships/hyperlink" Target="https://pl.wikipedia.org/w/index.php?title=Guggul&amp;action=edit&amp;redlink=1" TargetMode="External"/><Relationship Id="rId28" Type="http://schemas.openxmlformats.org/officeDocument/2006/relationships/hyperlink" Target="https://pl.wikipedia.org/wiki/Herbata_chi%C5%84ska_(ro%C5%9Blina)" TargetMode="External"/><Relationship Id="rId36" Type="http://schemas.openxmlformats.org/officeDocument/2006/relationships/hyperlink" Target="https://pl.wikipedia.org/wiki/Lawenda" TargetMode="External"/><Relationship Id="rId10" Type="http://schemas.openxmlformats.org/officeDocument/2006/relationships/hyperlink" Target="https://pl.wikipedia.org/wiki/Muszkato%C5%82owiec_korzenny" TargetMode="External"/><Relationship Id="rId19" Type="http://schemas.openxmlformats.org/officeDocument/2006/relationships/hyperlink" Target="https://pl.wikipedia.org/w/index.php?title=Galbanum&amp;action=edit&amp;redlink=1" TargetMode="External"/><Relationship Id="rId31" Type="http://schemas.openxmlformats.org/officeDocument/2006/relationships/hyperlink" Target="https://pl.wikipedia.org/wiki/Tatarak_zwyczajny" TargetMode="External"/><Relationship Id="rId4" Type="http://schemas.openxmlformats.org/officeDocument/2006/relationships/hyperlink" Target="https://pl.wikipedia.org/wiki/Sanda%C5%82owiec" TargetMode="External"/><Relationship Id="rId9" Type="http://schemas.openxmlformats.org/officeDocument/2006/relationships/hyperlink" Target="https://pl.wikipedia.org/wiki/Ja%C5%82owiec" TargetMode="External"/><Relationship Id="rId14" Type="http://schemas.openxmlformats.org/officeDocument/2006/relationships/hyperlink" Target="https://pl.wikipedia.org/wiki/Kopal" TargetMode="External"/><Relationship Id="rId22" Type="http://schemas.openxmlformats.org/officeDocument/2006/relationships/hyperlink" Target="https://pl.wikipedia.org/wiki/Sandarak" TargetMode="External"/><Relationship Id="rId27" Type="http://schemas.openxmlformats.org/officeDocument/2006/relationships/hyperlink" Target="https://pl.wikipedia.org/wiki/Wawrzyn_szlachetny" TargetMode="External"/><Relationship Id="rId30" Type="http://schemas.openxmlformats.org/officeDocument/2006/relationships/hyperlink" Target="https://pl.wikipedia.org/wiki/Kosaciec_br%C3%B3dkowy" TargetMode="External"/><Relationship Id="rId35" Type="http://schemas.openxmlformats.org/officeDocument/2006/relationships/hyperlink" Target="https://pl.wikipedia.org/wiki/Go%C5%BAdzik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B75154-5ADD-4435-A576-7E928CDBB29D}"/>
              </a:ext>
            </a:extLst>
          </p:cNvPr>
          <p:cNvSpPr>
            <a:spLocks noGrp="1"/>
          </p:cNvSpPr>
          <p:nvPr>
            <p:ph type="ctrTitle"/>
          </p:nvPr>
        </p:nvSpPr>
        <p:spPr>
          <a:xfrm>
            <a:off x="-306897" y="35791"/>
            <a:ext cx="9144000" cy="1641490"/>
          </a:xfrm>
        </p:spPr>
        <p:txBody>
          <a:bodyPr>
            <a:noAutofit/>
          </a:bodyPr>
          <a:lstStyle/>
          <a:p>
            <a:r>
              <a:rPr lang="pl-PL" sz="9600" b="1" dirty="0">
                <a:solidFill>
                  <a:srgbClr val="FFC000"/>
                </a:solidFill>
                <a:latin typeface="Bahnschrift SemiBold SemiConden" panose="020B0502040204020203" pitchFamily="34" charset="0"/>
              </a:rPr>
              <a:t>APOKALIPSA</a:t>
            </a:r>
          </a:p>
        </p:txBody>
      </p:sp>
      <p:sp>
        <p:nvSpPr>
          <p:cNvPr id="3" name="Podtytuł 2">
            <a:extLst>
              <a:ext uri="{FF2B5EF4-FFF2-40B4-BE49-F238E27FC236}">
                <a16:creationId xmlns:a16="http://schemas.microsoft.com/office/drawing/2014/main" id="{0650AA65-011A-4DDC-B95A-0AB0B5705CA8}"/>
              </a:ext>
            </a:extLst>
          </p:cNvPr>
          <p:cNvSpPr>
            <a:spLocks noGrp="1"/>
          </p:cNvSpPr>
          <p:nvPr>
            <p:ph type="subTitle" idx="1"/>
          </p:nvPr>
        </p:nvSpPr>
        <p:spPr>
          <a:xfrm>
            <a:off x="-306897" y="1307310"/>
            <a:ext cx="9144000" cy="754025"/>
          </a:xfrm>
        </p:spPr>
        <p:txBody>
          <a:bodyPr>
            <a:normAutofit/>
          </a:bodyPr>
          <a:lstStyle/>
          <a:p>
            <a:r>
              <a:rPr lang="pl-PL" sz="3600" dirty="0"/>
              <a:t>KSIĘGA NADZIEI</a:t>
            </a:r>
          </a:p>
        </p:txBody>
      </p:sp>
      <p:pic>
        <p:nvPicPr>
          <p:cNvPr id="1026" name="Picture 2" descr="Obraz moÅ¼e zawieraÄ: co najmniej jedna osoba, przyroda i na zewnÄtrz">
            <a:extLst>
              <a:ext uri="{FF2B5EF4-FFF2-40B4-BE49-F238E27FC236}">
                <a16:creationId xmlns:a16="http://schemas.microsoft.com/office/drawing/2014/main" id="{09C6FB59-8AAD-4EED-8E41-4AD7E9B11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25"/>
            <a:ext cx="12192000" cy="6405563"/>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id="{69AD2CBB-10B6-4618-A39F-B784FDD1A7F2}"/>
              </a:ext>
            </a:extLst>
          </p:cNvPr>
          <p:cNvSpPr/>
          <p:nvPr/>
        </p:nvSpPr>
        <p:spPr>
          <a:xfrm>
            <a:off x="6853806" y="5184397"/>
            <a:ext cx="2860645" cy="436228"/>
          </a:xfrm>
          <a:prstGeom prst="rect">
            <a:avLst/>
          </a:prstGeom>
          <a:solidFill>
            <a:srgbClr val="FAB000"/>
          </a:solidFill>
          <a:ln>
            <a:solidFill>
              <a:srgbClr val="FA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44351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F26F1-A3E0-4A44-B459-CB50BF5F4B4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7B3DA1B-3CCD-4B6A-8D6E-49EA66328A17}"/>
              </a:ext>
            </a:extLst>
          </p:cNvPr>
          <p:cNvSpPr>
            <a:spLocks noGrp="1"/>
          </p:cNvSpPr>
          <p:nvPr>
            <p:ph idx="1"/>
          </p:nvPr>
        </p:nvSpPr>
        <p:spPr/>
        <p:txBody>
          <a:bodyPr/>
          <a:lstStyle/>
          <a:p>
            <a:endParaRPr lang="pl-PL"/>
          </a:p>
        </p:txBody>
      </p:sp>
      <p:pic>
        <p:nvPicPr>
          <p:cNvPr id="9218" name="Picture 2" descr="Znalezione obrazy dla zapytania 7 angels">
            <a:extLst>
              <a:ext uri="{FF2B5EF4-FFF2-40B4-BE49-F238E27FC236}">
                <a16:creationId xmlns:a16="http://schemas.microsoft.com/office/drawing/2014/main" id="{CBBD4D46-951B-4E05-9DE6-00404DAB0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71500"/>
            <a:ext cx="109918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4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C31F08-6427-4A08-8CE4-8F1379A2592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9EC4C1C-5429-43B1-AC90-05F60199A4CA}"/>
              </a:ext>
            </a:extLst>
          </p:cNvPr>
          <p:cNvSpPr>
            <a:spLocks noGrp="1"/>
          </p:cNvSpPr>
          <p:nvPr>
            <p:ph idx="1"/>
          </p:nvPr>
        </p:nvSpPr>
        <p:spPr/>
        <p:txBody>
          <a:bodyPr/>
          <a:lstStyle/>
          <a:p>
            <a:endParaRPr lang="pl-PL"/>
          </a:p>
        </p:txBody>
      </p:sp>
      <p:pic>
        <p:nvPicPr>
          <p:cNvPr id="4098" name="Picture 2" descr="Znalezione obrazy dla zapytania traby apokalipsa">
            <a:extLst>
              <a:ext uri="{FF2B5EF4-FFF2-40B4-BE49-F238E27FC236}">
                <a16:creationId xmlns:a16="http://schemas.microsoft.com/office/drawing/2014/main" id="{97EE5EE8-8EC5-4E34-94EA-E2B1DFE1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333500"/>
            <a:ext cx="59245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A6B6EA-77DA-4D24-ACA7-9D6347ACBE1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E4DC420-D957-4252-8F04-9809CC004D98}"/>
              </a:ext>
            </a:extLst>
          </p:cNvPr>
          <p:cNvSpPr>
            <a:spLocks noGrp="1"/>
          </p:cNvSpPr>
          <p:nvPr>
            <p:ph idx="1"/>
          </p:nvPr>
        </p:nvSpPr>
        <p:spPr/>
        <p:txBody>
          <a:bodyPr/>
          <a:lstStyle/>
          <a:p>
            <a:endParaRPr lang="pl-PL" dirty="0"/>
          </a:p>
        </p:txBody>
      </p:sp>
      <p:pic>
        <p:nvPicPr>
          <p:cNvPr id="3074" name="Picture 2" descr="Znalezione obrazy dla zapytania biel anioÅowie">
            <a:extLst>
              <a:ext uri="{FF2B5EF4-FFF2-40B4-BE49-F238E27FC236}">
                <a16:creationId xmlns:a16="http://schemas.microsoft.com/office/drawing/2014/main" id="{E61C9E21-1757-4E36-8A04-80DA0061B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47750"/>
            <a:ext cx="33528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cisza</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a:bodyPr>
          <a:lstStyle/>
          <a:p>
            <a:r>
              <a:rPr lang="pl-PL" dirty="0">
                <a:solidFill>
                  <a:schemeClr val="tx1"/>
                </a:solidFill>
              </a:rPr>
              <a:t>Milczenie w obliczu nowych działań Bożych</a:t>
            </a:r>
          </a:p>
          <a:p>
            <a:r>
              <a:rPr lang="pl-PL" dirty="0">
                <a:solidFill>
                  <a:schemeClr val="tx1"/>
                </a:solidFill>
              </a:rPr>
              <a:t>Wysłuchanie wszystkich modlitw świętych</a:t>
            </a:r>
          </a:p>
          <a:p>
            <a:r>
              <a:rPr lang="pl-PL" dirty="0">
                <a:solidFill>
                  <a:schemeClr val="tx1"/>
                </a:solidFill>
              </a:rPr>
              <a:t>Zamknięte usta grzeszników</a:t>
            </a:r>
          </a:p>
          <a:p>
            <a:r>
              <a:rPr lang="pl-PL" dirty="0">
                <a:solidFill>
                  <a:schemeClr val="tx1"/>
                </a:solidFill>
              </a:rPr>
              <a:t>Sądownictwo żydowskie przewidywało chwilę ciszy po wysłuchaniu oskarżenia i przed zabraniem głosu</a:t>
            </a:r>
          </a:p>
          <a:p>
            <a:r>
              <a:rPr lang="pl-PL" dirty="0">
                <a:solidFill>
                  <a:schemeClr val="accent6">
                    <a:lumMod val="40000"/>
                    <a:lumOff val="60000"/>
                  </a:schemeClr>
                </a:solidFill>
              </a:rPr>
              <a:t>Przed stworzeniem Bóg milczał przez ½ godziny</a:t>
            </a:r>
          </a:p>
          <a:p>
            <a:endParaRPr lang="pl-PL" dirty="0">
              <a:solidFill>
                <a:schemeClr val="tx1"/>
              </a:solidFill>
            </a:endParaRPr>
          </a:p>
        </p:txBody>
      </p:sp>
      <p:pic>
        <p:nvPicPr>
          <p:cNvPr id="7170" name="Picture 2" descr="Znalezione obrazy dla zapytania kartuzi">
            <a:extLst>
              <a:ext uri="{FF2B5EF4-FFF2-40B4-BE49-F238E27FC236}">
                <a16:creationId xmlns:a16="http://schemas.microsoft.com/office/drawing/2014/main" id="{05513270-25DD-48E9-B86A-BD97FCF31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79" y="4359654"/>
            <a:ext cx="33337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8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784F3-3574-4BB8-85E6-59FBB7A125E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A2E0025-CE40-458B-B72A-C0B84E94ED4F}"/>
              </a:ext>
            </a:extLst>
          </p:cNvPr>
          <p:cNvSpPr>
            <a:spLocks noGrp="1"/>
          </p:cNvSpPr>
          <p:nvPr>
            <p:ph idx="1"/>
          </p:nvPr>
        </p:nvSpPr>
        <p:spPr/>
        <p:txBody>
          <a:bodyPr/>
          <a:lstStyle/>
          <a:p>
            <a:endParaRPr lang="pl-PL"/>
          </a:p>
        </p:txBody>
      </p:sp>
      <p:pic>
        <p:nvPicPr>
          <p:cNvPr id="6146" name="Picture 2" descr="Znalezione obrazy dla zapytania kadzidÅo">
            <a:extLst>
              <a:ext uri="{FF2B5EF4-FFF2-40B4-BE49-F238E27FC236}">
                <a16:creationId xmlns:a16="http://schemas.microsoft.com/office/drawing/2014/main" id="{077CD1D0-A549-4FD9-8B67-149D4737C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738"/>
            <a:ext cx="9753600"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3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pPr algn="ctr"/>
            <a:r>
              <a:rPr lang="pl-PL" sz="4400" b="1" dirty="0">
                <a:solidFill>
                  <a:srgbClr val="FAAF00"/>
                </a:solidFill>
              </a:rPr>
              <a:t>kadzidło</a:t>
            </a:r>
            <a:endParaRPr lang="pl-PL" sz="4400" b="1" dirty="0">
              <a:solidFill>
                <a:srgbClr val="FAAF00"/>
              </a:solidFill>
              <a:latin typeface="Bahnschrift SemiBold SemiConden" panose="020B0502040204020203" pitchFamily="34" charset="0"/>
            </a:endParaRPr>
          </a:p>
        </p:txBody>
      </p:sp>
      <p:graphicFrame>
        <p:nvGraphicFramePr>
          <p:cNvPr id="5" name="Symbol zastępczy zawartości 4">
            <a:extLst>
              <a:ext uri="{FF2B5EF4-FFF2-40B4-BE49-F238E27FC236}">
                <a16:creationId xmlns:a16="http://schemas.microsoft.com/office/drawing/2014/main" id="{899EED0A-56B7-4095-82EF-B1D5D0AA0AD2}"/>
              </a:ext>
            </a:extLst>
          </p:cNvPr>
          <p:cNvGraphicFramePr>
            <a:graphicFrameLocks noGrp="1"/>
          </p:cNvGraphicFramePr>
          <p:nvPr>
            <p:ph idx="1"/>
            <p:extLst>
              <p:ext uri="{D42A27DB-BD31-4B8C-83A1-F6EECF244321}">
                <p14:modId xmlns:p14="http://schemas.microsoft.com/office/powerpoint/2010/main" val="3203689064"/>
              </p:ext>
            </p:extLst>
          </p:nvPr>
        </p:nvGraphicFramePr>
        <p:xfrm>
          <a:off x="1120775" y="1384299"/>
          <a:ext cx="10233024" cy="5343671"/>
        </p:xfrm>
        <a:graphic>
          <a:graphicData uri="http://schemas.openxmlformats.org/drawingml/2006/table">
            <a:tbl>
              <a:tblPr firstRow="1" bandRow="1">
                <a:tableStyleId>{5DA37D80-6434-44D0-A028-1B22A696006F}</a:tableStyleId>
              </a:tblPr>
              <a:tblGrid>
                <a:gridCol w="2083819">
                  <a:extLst>
                    <a:ext uri="{9D8B030D-6E8A-4147-A177-3AD203B41FA5}">
                      <a16:colId xmlns:a16="http://schemas.microsoft.com/office/drawing/2014/main" val="16389738"/>
                    </a:ext>
                  </a:extLst>
                </a:gridCol>
                <a:gridCol w="2214694">
                  <a:extLst>
                    <a:ext uri="{9D8B030D-6E8A-4147-A177-3AD203B41FA5}">
                      <a16:colId xmlns:a16="http://schemas.microsoft.com/office/drawing/2014/main" val="2601992457"/>
                    </a:ext>
                  </a:extLst>
                </a:gridCol>
                <a:gridCol w="3376255">
                  <a:extLst>
                    <a:ext uri="{9D8B030D-6E8A-4147-A177-3AD203B41FA5}">
                      <a16:colId xmlns:a16="http://schemas.microsoft.com/office/drawing/2014/main" val="851151433"/>
                    </a:ext>
                  </a:extLst>
                </a:gridCol>
                <a:gridCol w="2558256">
                  <a:extLst>
                    <a:ext uri="{9D8B030D-6E8A-4147-A177-3AD203B41FA5}">
                      <a16:colId xmlns:a16="http://schemas.microsoft.com/office/drawing/2014/main" val="398048686"/>
                    </a:ext>
                  </a:extLst>
                </a:gridCol>
              </a:tblGrid>
              <a:tr h="5343671">
                <a:tc>
                  <a:txBody>
                    <a:bodyPr/>
                    <a:lstStyle/>
                    <a:p>
                      <a:r>
                        <a:rPr lang="pl-PL" sz="1800" kern="1200" dirty="0">
                          <a:solidFill>
                            <a:srgbClr val="FFC000"/>
                          </a:solidFill>
                          <a:effectLst/>
                        </a:rPr>
                        <a:t>Drewno i kora</a:t>
                      </a:r>
                    </a:p>
                    <a:p>
                      <a:r>
                        <a:rPr lang="pl-PL" sz="1800" u="none" strike="noStrike" kern="1200" dirty="0" err="1">
                          <a:effectLst/>
                          <a:hlinkClick r:id="rId2" tooltip="Orlan malakkański (strona nie istnieje)">
                            <a:extLst>
                              <a:ext uri="{A12FA001-AC4F-418D-AE19-62706E023703}">
                                <ahyp:hlinkClr xmlns:ahyp="http://schemas.microsoft.com/office/drawing/2018/hyperlinkcolor" val="tx"/>
                              </a:ext>
                            </a:extLst>
                          </a:hlinkClick>
                        </a:rPr>
                        <a:t>orlan</a:t>
                      </a:r>
                      <a:r>
                        <a:rPr lang="pl-PL" sz="1800" u="none" strike="noStrike" kern="1200" dirty="0">
                          <a:effectLst/>
                          <a:hlinkClick r:id="rId2" tooltip="Orlan malakkański (strona nie istnieje)">
                            <a:extLst>
                              <a:ext uri="{A12FA001-AC4F-418D-AE19-62706E023703}">
                                <ahyp:hlinkClr xmlns:ahyp="http://schemas.microsoft.com/office/drawing/2018/hyperlinkcolor" val="tx"/>
                              </a:ext>
                            </a:extLst>
                          </a:hlinkClick>
                        </a:rPr>
                        <a:t> </a:t>
                      </a:r>
                      <a:r>
                        <a:rPr lang="pl-PL" sz="1800" u="none" strike="noStrike" kern="1200" dirty="0" err="1">
                          <a:effectLst/>
                          <a:hlinkClick r:id="rId2" tooltip="Orlan malakkański (strona nie istnieje)">
                            <a:extLst>
                              <a:ext uri="{A12FA001-AC4F-418D-AE19-62706E023703}">
                                <ahyp:hlinkClr xmlns:ahyp="http://schemas.microsoft.com/office/drawing/2018/hyperlinkcolor" val="tx"/>
                              </a:ext>
                            </a:extLst>
                          </a:hlinkClick>
                        </a:rPr>
                        <a:t>malakkański</a:t>
                      </a:r>
                      <a:endParaRPr lang="pl-PL" sz="1800" kern="1200" dirty="0">
                        <a:effectLst/>
                      </a:endParaRPr>
                    </a:p>
                    <a:p>
                      <a:r>
                        <a:rPr lang="pl-PL" sz="1800" u="none" strike="noStrike" kern="1200" dirty="0">
                          <a:effectLst/>
                          <a:hlinkClick r:id="rId3" tooltip="Cedr">
                            <a:extLst>
                              <a:ext uri="{A12FA001-AC4F-418D-AE19-62706E023703}">
                                <ahyp:hlinkClr xmlns:ahyp="http://schemas.microsoft.com/office/drawing/2018/hyperlinkcolor" val="tx"/>
                              </a:ext>
                            </a:extLst>
                          </a:hlinkClick>
                        </a:rPr>
                        <a:t>cedr</a:t>
                      </a:r>
                      <a:endParaRPr lang="pl-PL" sz="1800" kern="1200" dirty="0">
                        <a:effectLst/>
                      </a:endParaRPr>
                    </a:p>
                    <a:p>
                      <a:r>
                        <a:rPr lang="pl-PL" sz="1800" u="none" strike="noStrike" kern="1200" dirty="0">
                          <a:effectLst/>
                          <a:hlinkClick r:id="rId4" tooltip="Sandałowiec">
                            <a:extLst>
                              <a:ext uri="{A12FA001-AC4F-418D-AE19-62706E023703}">
                                <ahyp:hlinkClr xmlns:ahyp="http://schemas.microsoft.com/office/drawing/2018/hyperlinkcolor" val="tx"/>
                              </a:ext>
                            </a:extLst>
                          </a:hlinkClick>
                        </a:rPr>
                        <a:t>sandałowiec</a:t>
                      </a:r>
                      <a:endParaRPr lang="pl-PL" sz="1800" kern="1200" dirty="0">
                        <a:effectLst/>
                      </a:endParaRPr>
                    </a:p>
                    <a:p>
                      <a:r>
                        <a:rPr lang="pl-PL" sz="1800" u="none" strike="noStrike" kern="1200" dirty="0">
                          <a:effectLst/>
                          <a:hlinkClick r:id="rId5" tooltip="Cyprys">
                            <a:extLst>
                              <a:ext uri="{A12FA001-AC4F-418D-AE19-62706E023703}">
                                <ahyp:hlinkClr xmlns:ahyp="http://schemas.microsoft.com/office/drawing/2018/hyperlinkcolor" val="tx"/>
                              </a:ext>
                            </a:extLst>
                          </a:hlinkClick>
                        </a:rPr>
                        <a:t>cyprys</a:t>
                      </a:r>
                      <a:endParaRPr lang="pl-PL" sz="1800" kern="1200" dirty="0">
                        <a:effectLst/>
                      </a:endParaRPr>
                    </a:p>
                    <a:p>
                      <a:r>
                        <a:rPr lang="pl-PL" sz="1800" u="none" strike="noStrike" kern="1200" dirty="0">
                          <a:effectLst/>
                          <a:hlinkClick r:id="rId6" tooltip="Cynamonowiec">
                            <a:extLst>
                              <a:ext uri="{A12FA001-AC4F-418D-AE19-62706E023703}">
                                <ahyp:hlinkClr xmlns:ahyp="http://schemas.microsoft.com/office/drawing/2018/hyperlinkcolor" val="tx"/>
                              </a:ext>
                            </a:extLst>
                          </a:hlinkClick>
                        </a:rPr>
                        <a:t>cynamonowiec</a:t>
                      </a:r>
                      <a:endParaRPr lang="pl-PL" sz="1800" kern="1200" dirty="0">
                        <a:effectLst/>
                      </a:endParaRPr>
                    </a:p>
                    <a:p>
                      <a:r>
                        <a:rPr lang="pl-PL" sz="1800" kern="1200" dirty="0">
                          <a:solidFill>
                            <a:srgbClr val="FFC000"/>
                          </a:solidFill>
                          <a:effectLst/>
                        </a:rPr>
                        <a:t>Owoce i nasiona</a:t>
                      </a:r>
                    </a:p>
                    <a:p>
                      <a:r>
                        <a:rPr lang="pl-PL" sz="1800" u="none" strike="noStrike" kern="1200" dirty="0">
                          <a:effectLst/>
                          <a:hlinkClick r:id="rId7" tooltip="Pomarańcza bergamota">
                            <a:extLst>
                              <a:ext uri="{A12FA001-AC4F-418D-AE19-62706E023703}">
                                <ahyp:hlinkClr xmlns:ahyp="http://schemas.microsoft.com/office/drawing/2018/hyperlinkcolor" val="tx"/>
                              </a:ext>
                            </a:extLst>
                          </a:hlinkClick>
                        </a:rPr>
                        <a:t>bergamotka</a:t>
                      </a:r>
                      <a:endParaRPr lang="pl-PL" sz="1800" kern="1200" dirty="0">
                        <a:effectLst/>
                      </a:endParaRPr>
                    </a:p>
                    <a:p>
                      <a:r>
                        <a:rPr lang="pl-PL" sz="1800" u="none" strike="noStrike" kern="1200" dirty="0">
                          <a:effectLst/>
                          <a:hlinkClick r:id="rId8" tooltip="Kolendra">
                            <a:extLst>
                              <a:ext uri="{A12FA001-AC4F-418D-AE19-62706E023703}">
                                <ahyp:hlinkClr xmlns:ahyp="http://schemas.microsoft.com/office/drawing/2018/hyperlinkcolor" val="tx"/>
                              </a:ext>
                            </a:extLst>
                          </a:hlinkClick>
                        </a:rPr>
                        <a:t>kolendra</a:t>
                      </a:r>
                      <a:endParaRPr lang="pl-PL" sz="1800" kern="1200" dirty="0">
                        <a:effectLst/>
                      </a:endParaRPr>
                    </a:p>
                    <a:p>
                      <a:r>
                        <a:rPr lang="pl-PL" sz="1800" u="none" strike="noStrike" kern="1200" dirty="0">
                          <a:effectLst/>
                          <a:hlinkClick r:id="rId9" tooltip="Jałowiec">
                            <a:extLst>
                              <a:ext uri="{A12FA001-AC4F-418D-AE19-62706E023703}">
                                <ahyp:hlinkClr xmlns:ahyp="http://schemas.microsoft.com/office/drawing/2018/hyperlinkcolor" val="tx"/>
                              </a:ext>
                            </a:extLst>
                          </a:hlinkClick>
                        </a:rPr>
                        <a:t>jałowiec</a:t>
                      </a:r>
                      <a:endParaRPr lang="pl-PL" sz="1800" kern="1200" dirty="0">
                        <a:effectLst/>
                      </a:endParaRPr>
                    </a:p>
                    <a:p>
                      <a:r>
                        <a:rPr lang="pl-PL" sz="1800" u="none" strike="noStrike" kern="1200" dirty="0">
                          <a:effectLst/>
                          <a:hlinkClick r:id="rId10" tooltip="Muszkatołowiec korzenny">
                            <a:extLst>
                              <a:ext uri="{A12FA001-AC4F-418D-AE19-62706E023703}">
                                <ahyp:hlinkClr xmlns:ahyp="http://schemas.microsoft.com/office/drawing/2018/hyperlinkcolor" val="tx"/>
                              </a:ext>
                            </a:extLst>
                          </a:hlinkClick>
                        </a:rPr>
                        <a:t>gałka muszkatołowa</a:t>
                      </a:r>
                      <a:endParaRPr lang="pl-PL" sz="1800" kern="1200" dirty="0">
                        <a:effectLst/>
                      </a:endParaRPr>
                    </a:p>
                    <a:p>
                      <a:r>
                        <a:rPr lang="pl-PL" sz="1800" u="none" strike="noStrike" kern="1200" dirty="0">
                          <a:effectLst/>
                          <a:hlinkClick r:id="rId11" tooltip="Biedrzeniec anyż">
                            <a:extLst>
                              <a:ext uri="{A12FA001-AC4F-418D-AE19-62706E023703}">
                                <ahyp:hlinkClr xmlns:ahyp="http://schemas.microsoft.com/office/drawing/2018/hyperlinkcolor" val="tx"/>
                              </a:ext>
                            </a:extLst>
                          </a:hlinkClick>
                        </a:rPr>
                        <a:t>anyż</a:t>
                      </a:r>
                      <a:endParaRPr lang="pl-PL" sz="1800" kern="1200" dirty="0">
                        <a:effectLst/>
                      </a:endParaRPr>
                    </a:p>
                    <a:p>
                      <a:r>
                        <a:rPr lang="pl-PL" sz="1800" u="none" strike="noStrike" kern="1200" dirty="0">
                          <a:effectLst/>
                          <a:hlinkClick r:id="rId12" tooltip="Wanilia">
                            <a:extLst>
                              <a:ext uri="{A12FA001-AC4F-418D-AE19-62706E023703}">
                                <ahyp:hlinkClr xmlns:ahyp="http://schemas.microsoft.com/office/drawing/2018/hyperlinkcolor" val="tx"/>
                              </a:ext>
                            </a:extLst>
                          </a:hlinkClick>
                        </a:rPr>
                        <a:t>wanilia</a:t>
                      </a:r>
                      <a:endParaRPr lang="pl-PL" sz="1800" kern="1200" dirty="0">
                        <a:effectLst/>
                      </a:endParaRPr>
                    </a:p>
                    <a:p>
                      <a:endParaRPr lang="pl-PL" dirty="0"/>
                    </a:p>
                  </a:txBody>
                  <a:tcPr/>
                </a:tc>
                <a:tc>
                  <a:txBody>
                    <a:bodyPr/>
                    <a:lstStyle/>
                    <a:p>
                      <a:r>
                        <a:rPr lang="pl-PL" sz="1800" kern="1200" dirty="0">
                          <a:solidFill>
                            <a:srgbClr val="FFC000"/>
                          </a:solidFill>
                          <a:effectLst/>
                        </a:rPr>
                        <a:t>Żywice</a:t>
                      </a:r>
                    </a:p>
                    <a:p>
                      <a:r>
                        <a:rPr lang="pl-PL" sz="1800" u="none" strike="noStrike" kern="1200" dirty="0">
                          <a:effectLst/>
                          <a:hlinkClick r:id="rId13" tooltip="Żywica benzoesowa">
                            <a:extLst>
                              <a:ext uri="{A12FA001-AC4F-418D-AE19-62706E023703}">
                                <ahyp:hlinkClr xmlns:ahyp="http://schemas.microsoft.com/office/drawing/2018/hyperlinkcolor" val="tx"/>
                              </a:ext>
                            </a:extLst>
                          </a:hlinkClick>
                        </a:rPr>
                        <a:t>styraks</a:t>
                      </a:r>
                      <a:endParaRPr lang="pl-PL" sz="1800" kern="1200" dirty="0">
                        <a:effectLst/>
                      </a:endParaRPr>
                    </a:p>
                    <a:p>
                      <a:r>
                        <a:rPr lang="pl-PL" sz="1800" u="none" strike="noStrike" kern="1200" dirty="0">
                          <a:effectLst/>
                          <a:hlinkClick r:id="rId14" tooltip="Kopal">
                            <a:extLst>
                              <a:ext uri="{A12FA001-AC4F-418D-AE19-62706E023703}">
                                <ahyp:hlinkClr xmlns:ahyp="http://schemas.microsoft.com/office/drawing/2018/hyperlinkcolor" val="tx"/>
                              </a:ext>
                            </a:extLst>
                          </a:hlinkClick>
                        </a:rPr>
                        <a:t>kopal</a:t>
                      </a:r>
                      <a:endParaRPr lang="pl-PL" sz="1800" kern="1200" dirty="0">
                        <a:effectLst/>
                      </a:endParaRPr>
                    </a:p>
                    <a:p>
                      <a:r>
                        <a:rPr lang="pl-PL" sz="1800" u="none" strike="noStrike" kern="1200" dirty="0" err="1">
                          <a:effectLst/>
                          <a:hlinkClick r:id="rId15" tooltip="Olibanum">
                            <a:extLst>
                              <a:ext uri="{A12FA001-AC4F-418D-AE19-62706E023703}">
                                <ahyp:hlinkClr xmlns:ahyp="http://schemas.microsoft.com/office/drawing/2018/hyperlinkcolor" val="tx"/>
                              </a:ext>
                            </a:extLst>
                          </a:hlinkClick>
                        </a:rPr>
                        <a:t>olibanum</a:t>
                      </a:r>
                      <a:endParaRPr lang="pl-PL" sz="1800" kern="1200" dirty="0">
                        <a:effectLst/>
                      </a:endParaRPr>
                    </a:p>
                    <a:p>
                      <a:r>
                        <a:rPr lang="pl-PL" sz="1800" u="none" strike="noStrike" kern="1200" dirty="0">
                          <a:effectLst/>
                          <a:hlinkClick r:id="rId16" tooltip="Mirra">
                            <a:extLst>
                              <a:ext uri="{A12FA001-AC4F-418D-AE19-62706E023703}">
                                <ahyp:hlinkClr xmlns:ahyp="http://schemas.microsoft.com/office/drawing/2018/hyperlinkcolor" val="tx"/>
                              </a:ext>
                            </a:extLst>
                          </a:hlinkClick>
                        </a:rPr>
                        <a:t>mirra</a:t>
                      </a:r>
                      <a:endParaRPr lang="pl-PL" sz="1800" kern="1200" dirty="0">
                        <a:effectLst/>
                      </a:endParaRPr>
                    </a:p>
                    <a:p>
                      <a:r>
                        <a:rPr lang="pl-PL" sz="1800" u="none" strike="noStrike" kern="1200" dirty="0">
                          <a:effectLst/>
                          <a:hlinkClick r:id="rId17" tooltip="Ladanum">
                            <a:extLst>
                              <a:ext uri="{A12FA001-AC4F-418D-AE19-62706E023703}">
                                <ahyp:hlinkClr xmlns:ahyp="http://schemas.microsoft.com/office/drawing/2018/hyperlinkcolor" val="tx"/>
                              </a:ext>
                            </a:extLst>
                          </a:hlinkClick>
                        </a:rPr>
                        <a:t>ladanum</a:t>
                      </a:r>
                      <a:endParaRPr lang="pl-PL" sz="1800" kern="1200" dirty="0">
                        <a:effectLst/>
                      </a:endParaRPr>
                    </a:p>
                    <a:p>
                      <a:r>
                        <a:rPr lang="pl-PL" sz="1800" u="none" strike="noStrike" kern="1200" dirty="0">
                          <a:effectLst/>
                          <a:hlinkClick r:id="rId18" tooltip="Smocza krew">
                            <a:extLst>
                              <a:ext uri="{A12FA001-AC4F-418D-AE19-62706E023703}">
                                <ahyp:hlinkClr xmlns:ahyp="http://schemas.microsoft.com/office/drawing/2018/hyperlinkcolor" val="tx"/>
                              </a:ext>
                            </a:extLst>
                          </a:hlinkClick>
                        </a:rPr>
                        <a:t>smocza krew</a:t>
                      </a:r>
                      <a:endParaRPr lang="pl-PL" sz="1800" kern="1200" dirty="0">
                        <a:effectLst/>
                      </a:endParaRPr>
                    </a:p>
                    <a:p>
                      <a:r>
                        <a:rPr lang="pl-PL" sz="1800" u="none" strike="noStrike" kern="1200" dirty="0" err="1">
                          <a:effectLst/>
                          <a:hlinkClick r:id="rId19" tooltip="Galbanum (strona nie istnieje)">
                            <a:extLst>
                              <a:ext uri="{A12FA001-AC4F-418D-AE19-62706E023703}">
                                <ahyp:hlinkClr xmlns:ahyp="http://schemas.microsoft.com/office/drawing/2018/hyperlinkcolor" val="tx"/>
                              </a:ext>
                            </a:extLst>
                          </a:hlinkClick>
                        </a:rPr>
                        <a:t>galbanum</a:t>
                      </a:r>
                      <a:endParaRPr lang="pl-PL" sz="1800" kern="1200" dirty="0">
                        <a:effectLst/>
                      </a:endParaRPr>
                    </a:p>
                    <a:p>
                      <a:r>
                        <a:rPr lang="pl-PL" sz="1800" u="none" strike="noStrike" kern="1200" dirty="0">
                          <a:effectLst/>
                          <a:hlinkClick r:id="rId20" tooltip="Elemi">
                            <a:extLst>
                              <a:ext uri="{A12FA001-AC4F-418D-AE19-62706E023703}">
                                <ahyp:hlinkClr xmlns:ahyp="http://schemas.microsoft.com/office/drawing/2018/hyperlinkcolor" val="tx"/>
                              </a:ext>
                            </a:extLst>
                          </a:hlinkClick>
                        </a:rPr>
                        <a:t>elemi</a:t>
                      </a:r>
                      <a:endParaRPr lang="pl-PL" sz="1800" kern="1200" dirty="0">
                        <a:effectLst/>
                      </a:endParaRPr>
                    </a:p>
                    <a:p>
                      <a:r>
                        <a:rPr lang="pl-PL" sz="1800" u="none" strike="noStrike" kern="1200" dirty="0">
                          <a:effectLst/>
                          <a:hlinkClick r:id="rId21" tooltip="Kamfora">
                            <a:extLst>
                              <a:ext uri="{A12FA001-AC4F-418D-AE19-62706E023703}">
                                <ahyp:hlinkClr xmlns:ahyp="http://schemas.microsoft.com/office/drawing/2018/hyperlinkcolor" val="tx"/>
                              </a:ext>
                            </a:extLst>
                          </a:hlinkClick>
                        </a:rPr>
                        <a:t>kamfora</a:t>
                      </a:r>
                      <a:endParaRPr lang="pl-PL" sz="1800" kern="1200" dirty="0">
                        <a:effectLst/>
                      </a:endParaRPr>
                    </a:p>
                    <a:p>
                      <a:r>
                        <a:rPr lang="pl-PL" sz="1800" u="none" strike="noStrike" kern="1200" dirty="0">
                          <a:effectLst/>
                          <a:hlinkClick r:id="rId22" tooltip="Sandarak">
                            <a:extLst>
                              <a:ext uri="{A12FA001-AC4F-418D-AE19-62706E023703}">
                                <ahyp:hlinkClr xmlns:ahyp="http://schemas.microsoft.com/office/drawing/2018/hyperlinkcolor" val="tx"/>
                              </a:ext>
                            </a:extLst>
                          </a:hlinkClick>
                        </a:rPr>
                        <a:t>sandarak</a:t>
                      </a:r>
                      <a:endParaRPr lang="pl-PL" sz="1800" kern="1200" dirty="0">
                        <a:effectLst/>
                      </a:endParaRPr>
                    </a:p>
                    <a:p>
                      <a:r>
                        <a:rPr lang="pl-PL" sz="1800" u="none" strike="noStrike" kern="1200" dirty="0" err="1">
                          <a:effectLst/>
                          <a:hlinkClick r:id="rId23" tooltip="Guggul (strona nie istnieje)">
                            <a:extLst>
                              <a:ext uri="{A12FA001-AC4F-418D-AE19-62706E023703}">
                                <ahyp:hlinkClr xmlns:ahyp="http://schemas.microsoft.com/office/drawing/2018/hyperlinkcolor" val="tx"/>
                              </a:ext>
                            </a:extLst>
                          </a:hlinkClick>
                        </a:rPr>
                        <a:t>guggul</a:t>
                      </a:r>
                      <a:endParaRPr lang="pl-PL" sz="1800" kern="1200" dirty="0">
                        <a:effectLst/>
                      </a:endParaRPr>
                    </a:p>
                    <a:p>
                      <a:r>
                        <a:rPr lang="pl-PL" sz="1800" u="none" strike="noStrike" kern="1200" dirty="0" err="1">
                          <a:effectLst/>
                          <a:hlinkClick r:id="rId24" tooltip="Opoponax (strona nie istnieje)">
                            <a:extLst>
                              <a:ext uri="{A12FA001-AC4F-418D-AE19-62706E023703}">
                                <ahyp:hlinkClr xmlns:ahyp="http://schemas.microsoft.com/office/drawing/2018/hyperlinkcolor" val="tx"/>
                              </a:ext>
                            </a:extLst>
                          </a:hlinkClick>
                        </a:rPr>
                        <a:t>opoponax</a:t>
                      </a:r>
                      <a:endParaRPr lang="pl-PL" sz="1800" kern="1200" dirty="0">
                        <a:effectLst/>
                      </a:endParaRPr>
                    </a:p>
                    <a:p>
                      <a:r>
                        <a:rPr lang="pl-PL" sz="1800" u="none" strike="noStrike" kern="1200" dirty="0">
                          <a:effectLst/>
                          <a:hlinkClick r:id="rId25" tooltip="Balsam tolu (strona nie istnieje)">
                            <a:extLst>
                              <a:ext uri="{A12FA001-AC4F-418D-AE19-62706E023703}">
                                <ahyp:hlinkClr xmlns:ahyp="http://schemas.microsoft.com/office/drawing/2018/hyperlinkcolor" val="tx"/>
                              </a:ext>
                            </a:extLst>
                          </a:hlinkClick>
                        </a:rPr>
                        <a:t>balsam </a:t>
                      </a:r>
                      <a:r>
                        <a:rPr lang="pl-PL" sz="1800" u="none" strike="noStrike" kern="1200" dirty="0" err="1">
                          <a:effectLst/>
                          <a:hlinkClick r:id="rId25" tooltip="Balsam tolu (strona nie istnieje)">
                            <a:extLst>
                              <a:ext uri="{A12FA001-AC4F-418D-AE19-62706E023703}">
                                <ahyp:hlinkClr xmlns:ahyp="http://schemas.microsoft.com/office/drawing/2018/hyperlinkcolor" val="tx"/>
                              </a:ext>
                            </a:extLst>
                          </a:hlinkClick>
                        </a:rPr>
                        <a:t>tolu</a:t>
                      </a:r>
                      <a:endParaRPr lang="pl-PL" sz="1800" kern="1200" dirty="0">
                        <a:effectLst/>
                      </a:endParaRPr>
                    </a:p>
                    <a:p>
                      <a:endParaRPr lang="pl-PL" dirty="0"/>
                    </a:p>
                  </a:txBody>
                  <a:tcPr/>
                </a:tc>
                <a:tc>
                  <a:txBody>
                    <a:bodyPr/>
                    <a:lstStyle/>
                    <a:p>
                      <a:r>
                        <a:rPr lang="pl-PL" sz="1800" kern="1200" dirty="0">
                          <a:solidFill>
                            <a:srgbClr val="FFC000"/>
                          </a:solidFill>
                          <a:effectLst/>
                        </a:rPr>
                        <a:t>Liście</a:t>
                      </a:r>
                    </a:p>
                    <a:p>
                      <a:r>
                        <a:rPr lang="pl-PL" sz="1800" u="none" strike="noStrike" kern="1200" dirty="0">
                          <a:effectLst/>
                          <a:hlinkClick r:id="rId26" tooltip="Szałwia lekarska">
                            <a:extLst>
                              <a:ext uri="{A12FA001-AC4F-418D-AE19-62706E023703}">
                                <ahyp:hlinkClr xmlns:ahyp="http://schemas.microsoft.com/office/drawing/2018/hyperlinkcolor" val="tx"/>
                              </a:ext>
                            </a:extLst>
                          </a:hlinkClick>
                        </a:rPr>
                        <a:t>szałwia lekarska</a:t>
                      </a:r>
                      <a:endParaRPr lang="pl-PL" sz="1800" kern="1200" dirty="0">
                        <a:effectLst/>
                      </a:endParaRPr>
                    </a:p>
                    <a:p>
                      <a:r>
                        <a:rPr lang="pl-PL" sz="1800" u="none" strike="noStrike" kern="1200" dirty="0">
                          <a:effectLst/>
                          <a:hlinkClick r:id="rId27" tooltip="Wawrzyn szlachetny">
                            <a:extLst>
                              <a:ext uri="{A12FA001-AC4F-418D-AE19-62706E023703}">
                                <ahyp:hlinkClr xmlns:ahyp="http://schemas.microsoft.com/office/drawing/2018/hyperlinkcolor" val="tx"/>
                              </a:ext>
                            </a:extLst>
                          </a:hlinkClick>
                        </a:rPr>
                        <a:t>wawrzyn szlachetny</a:t>
                      </a:r>
                      <a:r>
                        <a:rPr lang="pl-PL" sz="1800" kern="1200" dirty="0">
                          <a:effectLst/>
                        </a:rPr>
                        <a:t> (laur)</a:t>
                      </a:r>
                    </a:p>
                    <a:p>
                      <a:r>
                        <a:rPr lang="pl-PL" sz="1800" u="none" strike="noStrike" kern="1200" dirty="0">
                          <a:effectLst/>
                          <a:hlinkClick r:id="rId28" tooltip="Herbata chińska (roślina)">
                            <a:extLst>
                              <a:ext uri="{A12FA001-AC4F-418D-AE19-62706E023703}">
                                <ahyp:hlinkClr xmlns:ahyp="http://schemas.microsoft.com/office/drawing/2018/hyperlinkcolor" val="tx"/>
                              </a:ext>
                            </a:extLst>
                          </a:hlinkClick>
                        </a:rPr>
                        <a:t>herbata chińska</a:t>
                      </a:r>
                      <a:endParaRPr lang="pl-PL" sz="1800" kern="1200" dirty="0">
                        <a:effectLst/>
                      </a:endParaRPr>
                    </a:p>
                    <a:p>
                      <a:r>
                        <a:rPr lang="pl-PL" sz="1800" kern="1200" dirty="0">
                          <a:solidFill>
                            <a:srgbClr val="FAB000"/>
                          </a:solidFill>
                          <a:effectLst/>
                        </a:rPr>
                        <a:t>Korzenie i kłącza</a:t>
                      </a:r>
                    </a:p>
                    <a:p>
                      <a:r>
                        <a:rPr lang="pl-PL" sz="1800" u="none" strike="noStrike" kern="1200" dirty="0" err="1">
                          <a:effectLst/>
                          <a:hlinkClick r:id="rId29" tooltip="Wetiweria pachnąca">
                            <a:extLst>
                              <a:ext uri="{A12FA001-AC4F-418D-AE19-62706E023703}">
                                <ahyp:hlinkClr xmlns:ahyp="http://schemas.microsoft.com/office/drawing/2018/hyperlinkcolor" val="tx"/>
                              </a:ext>
                            </a:extLst>
                          </a:hlinkClick>
                        </a:rPr>
                        <a:t>wetiweria</a:t>
                      </a:r>
                      <a:r>
                        <a:rPr lang="pl-PL" sz="1800" u="none" strike="noStrike" kern="1200" dirty="0">
                          <a:effectLst/>
                          <a:hlinkClick r:id="rId29" tooltip="Wetiweria pachnąca">
                            <a:extLst>
                              <a:ext uri="{A12FA001-AC4F-418D-AE19-62706E023703}">
                                <ahyp:hlinkClr xmlns:ahyp="http://schemas.microsoft.com/office/drawing/2018/hyperlinkcolor" val="tx"/>
                              </a:ext>
                            </a:extLst>
                          </a:hlinkClick>
                        </a:rPr>
                        <a:t> pachnąca</a:t>
                      </a:r>
                      <a:endParaRPr lang="pl-PL" sz="1800" kern="1200" dirty="0">
                        <a:effectLst/>
                      </a:endParaRPr>
                    </a:p>
                    <a:p>
                      <a:r>
                        <a:rPr lang="pl-PL" sz="1800" u="none" strike="noStrike" kern="1200" dirty="0">
                          <a:effectLst/>
                          <a:hlinkClick r:id="rId30" tooltip="Kosaciec bródkowy">
                            <a:extLst>
                              <a:ext uri="{A12FA001-AC4F-418D-AE19-62706E023703}">
                                <ahyp:hlinkClr xmlns:ahyp="http://schemas.microsoft.com/office/drawing/2018/hyperlinkcolor" val="tx"/>
                              </a:ext>
                            </a:extLst>
                          </a:hlinkClick>
                        </a:rPr>
                        <a:t>kosaciec niemiecki</a:t>
                      </a:r>
                      <a:r>
                        <a:rPr lang="pl-PL" sz="1800" kern="1200" dirty="0">
                          <a:effectLst/>
                        </a:rPr>
                        <a:t> (irys)</a:t>
                      </a:r>
                    </a:p>
                    <a:p>
                      <a:r>
                        <a:rPr lang="pl-PL" sz="1800" u="none" strike="noStrike" kern="1200" dirty="0">
                          <a:effectLst/>
                          <a:hlinkClick r:id="rId31" tooltip="Tatarak zwyczajny">
                            <a:extLst>
                              <a:ext uri="{A12FA001-AC4F-418D-AE19-62706E023703}">
                                <ahyp:hlinkClr xmlns:ahyp="http://schemas.microsoft.com/office/drawing/2018/hyperlinkcolor" val="tx"/>
                              </a:ext>
                            </a:extLst>
                          </a:hlinkClick>
                        </a:rPr>
                        <a:t>tatarak zwyczajny</a:t>
                      </a:r>
                      <a:endParaRPr lang="pl-PL" sz="1800" kern="1200" dirty="0">
                        <a:effectLst/>
                      </a:endParaRPr>
                    </a:p>
                    <a:p>
                      <a:r>
                        <a:rPr lang="pl-PL" sz="1800" u="none" strike="noStrike" kern="1200" dirty="0">
                          <a:effectLst/>
                          <a:hlinkClick r:id="rId32" tooltip="Nardostachys jatamansi">
                            <a:extLst>
                              <a:ext uri="{A12FA001-AC4F-418D-AE19-62706E023703}">
                                <ahyp:hlinkClr xmlns:ahyp="http://schemas.microsoft.com/office/drawing/2018/hyperlinkcolor" val="tx"/>
                              </a:ext>
                            </a:extLst>
                          </a:hlinkClick>
                        </a:rPr>
                        <a:t>nard</a:t>
                      </a:r>
                      <a:endParaRPr lang="pl-PL" sz="1800" kern="1200" dirty="0">
                        <a:effectLst/>
                      </a:endParaRPr>
                    </a:p>
                    <a:p>
                      <a:r>
                        <a:rPr lang="pl-PL" sz="1800" u="none" strike="noStrike" kern="1200" dirty="0" err="1">
                          <a:effectLst/>
                          <a:hlinkClick r:id="rId33" tooltip="Galangal">
                            <a:extLst>
                              <a:ext uri="{A12FA001-AC4F-418D-AE19-62706E023703}">
                                <ahyp:hlinkClr xmlns:ahyp="http://schemas.microsoft.com/office/drawing/2018/hyperlinkcolor" val="tx"/>
                              </a:ext>
                            </a:extLst>
                          </a:hlinkClick>
                        </a:rPr>
                        <a:t>galangal</a:t>
                      </a:r>
                      <a:endParaRPr lang="pl-PL" sz="1800" kern="1200" dirty="0">
                        <a:effectLst/>
                      </a:endParaRPr>
                    </a:p>
                    <a:p>
                      <a:r>
                        <a:rPr lang="pl-PL" sz="1800" u="none" strike="noStrike" kern="1200" dirty="0">
                          <a:effectLst/>
                          <a:hlinkClick r:id="rId34" tooltip="Perz właściwy">
                            <a:extLst>
                              <a:ext uri="{A12FA001-AC4F-418D-AE19-62706E023703}">
                                <ahyp:hlinkClr xmlns:ahyp="http://schemas.microsoft.com/office/drawing/2018/hyperlinkcolor" val="tx"/>
                              </a:ext>
                            </a:extLst>
                          </a:hlinkClick>
                        </a:rPr>
                        <a:t>perz właściwy</a:t>
                      </a:r>
                      <a:endParaRPr lang="pl-PL" sz="1800" kern="1200" dirty="0">
                        <a:effectLst/>
                      </a:endParaRPr>
                    </a:p>
                    <a:p>
                      <a:endParaRPr lang="pl-PL" dirty="0"/>
                    </a:p>
                  </a:txBody>
                  <a:tcPr/>
                </a:tc>
                <a:tc>
                  <a:txBody>
                    <a:bodyPr/>
                    <a:lstStyle/>
                    <a:p>
                      <a:r>
                        <a:rPr lang="pl-PL" sz="1800" kern="1200" dirty="0">
                          <a:solidFill>
                            <a:srgbClr val="FFC000"/>
                          </a:solidFill>
                          <a:effectLst/>
                        </a:rPr>
                        <a:t>Kwiaty i pąki</a:t>
                      </a:r>
                    </a:p>
                    <a:p>
                      <a:r>
                        <a:rPr lang="pl-PL" sz="1800" u="none" strike="noStrike" kern="1200" dirty="0">
                          <a:effectLst/>
                          <a:hlinkClick r:id="rId35" tooltip="Goździki">
                            <a:extLst>
                              <a:ext uri="{A12FA001-AC4F-418D-AE19-62706E023703}">
                                <ahyp:hlinkClr xmlns:ahyp="http://schemas.microsoft.com/office/drawing/2018/hyperlinkcolor" val="tx"/>
                              </a:ext>
                            </a:extLst>
                          </a:hlinkClick>
                        </a:rPr>
                        <a:t>goździki</a:t>
                      </a:r>
                      <a:endParaRPr lang="pl-PL" sz="1800" kern="1200" dirty="0">
                        <a:effectLst/>
                      </a:endParaRPr>
                    </a:p>
                    <a:p>
                      <a:r>
                        <a:rPr lang="pl-PL" sz="1800" u="none" strike="noStrike" kern="1200" dirty="0">
                          <a:effectLst/>
                          <a:hlinkClick r:id="rId36" tooltip="Lawenda">
                            <a:extLst>
                              <a:ext uri="{A12FA001-AC4F-418D-AE19-62706E023703}">
                                <ahyp:hlinkClr xmlns:ahyp="http://schemas.microsoft.com/office/drawing/2018/hyperlinkcolor" val="tx"/>
                              </a:ext>
                            </a:extLst>
                          </a:hlinkClick>
                        </a:rPr>
                        <a:t>lawenda</a:t>
                      </a:r>
                      <a:endParaRPr lang="pl-PL" sz="1800" kern="1200" dirty="0">
                        <a:effectLst/>
                      </a:endParaRPr>
                    </a:p>
                    <a:p>
                      <a:r>
                        <a:rPr lang="pl-PL" sz="1800" u="none" strike="noStrike" kern="1200" dirty="0">
                          <a:effectLst/>
                          <a:hlinkClick r:id="rId37" tooltip="Szafran">
                            <a:extLst>
                              <a:ext uri="{A12FA001-AC4F-418D-AE19-62706E023703}">
                                <ahyp:hlinkClr xmlns:ahyp="http://schemas.microsoft.com/office/drawing/2018/hyperlinkcolor" val="tx"/>
                              </a:ext>
                            </a:extLst>
                          </a:hlinkClick>
                        </a:rPr>
                        <a:t>szafran</a:t>
                      </a:r>
                      <a:endParaRPr lang="pl-PL" sz="1800" kern="1200" dirty="0">
                        <a:effectLst/>
                      </a:endParaRPr>
                    </a:p>
                    <a:p>
                      <a:r>
                        <a:rPr lang="pl-PL" sz="1800" kern="1200" dirty="0">
                          <a:solidFill>
                            <a:srgbClr val="FFC000"/>
                          </a:solidFill>
                          <a:effectLst/>
                        </a:rPr>
                        <a:t>Substancje pochodzące</a:t>
                      </a:r>
                      <a:br>
                        <a:rPr lang="pl-PL" sz="1800" kern="1200" dirty="0">
                          <a:solidFill>
                            <a:srgbClr val="FFC000"/>
                          </a:solidFill>
                          <a:effectLst/>
                        </a:rPr>
                      </a:br>
                      <a:r>
                        <a:rPr lang="pl-PL" sz="1800" kern="1200" dirty="0">
                          <a:solidFill>
                            <a:srgbClr val="FFC000"/>
                          </a:solidFill>
                          <a:effectLst/>
                        </a:rPr>
                        <a:t>od zwierząt</a:t>
                      </a:r>
                    </a:p>
                    <a:p>
                      <a:r>
                        <a:rPr lang="pl-PL" sz="1800" u="none" strike="noStrike" kern="1200" dirty="0">
                          <a:effectLst/>
                          <a:hlinkClick r:id="rId38" tooltip="Ambra">
                            <a:extLst>
                              <a:ext uri="{A12FA001-AC4F-418D-AE19-62706E023703}">
                                <ahyp:hlinkClr xmlns:ahyp="http://schemas.microsoft.com/office/drawing/2018/hyperlinkcolor" val="tx"/>
                              </a:ext>
                            </a:extLst>
                          </a:hlinkClick>
                        </a:rPr>
                        <a:t>ambra</a:t>
                      </a:r>
                      <a:endParaRPr lang="pl-PL" sz="1800" kern="1200" dirty="0">
                        <a:effectLst/>
                      </a:endParaRPr>
                    </a:p>
                    <a:p>
                      <a:r>
                        <a:rPr lang="pl-PL" sz="1800" u="none" strike="noStrike" kern="1200" dirty="0">
                          <a:effectLst/>
                          <a:hlinkClick r:id="rId39" tooltip="Piżmo">
                            <a:extLst>
                              <a:ext uri="{A12FA001-AC4F-418D-AE19-62706E023703}">
                                <ahyp:hlinkClr xmlns:ahyp="http://schemas.microsoft.com/office/drawing/2018/hyperlinkcolor" val="tx"/>
                              </a:ext>
                            </a:extLst>
                          </a:hlinkClick>
                        </a:rPr>
                        <a:t>piżmo</a:t>
                      </a:r>
                      <a:endParaRPr lang="pl-PL" sz="1800" kern="1200" dirty="0">
                        <a:effectLst/>
                      </a:endParaRPr>
                    </a:p>
                    <a:p>
                      <a:r>
                        <a:rPr lang="pl-PL" sz="1800" u="none" strike="noStrike" kern="1200" dirty="0">
                          <a:effectLst/>
                          <a:hlinkClick r:id="rId40" tooltip="Cywet">
                            <a:extLst>
                              <a:ext uri="{A12FA001-AC4F-418D-AE19-62706E023703}">
                                <ahyp:hlinkClr xmlns:ahyp="http://schemas.microsoft.com/office/drawing/2018/hyperlinkcolor" val="tx"/>
                              </a:ext>
                            </a:extLst>
                          </a:hlinkClick>
                        </a:rPr>
                        <a:t>cybet</a:t>
                      </a:r>
                      <a:endParaRPr lang="pl-PL" sz="1800" kern="1200" dirty="0">
                        <a:effectLst/>
                      </a:endParaRPr>
                    </a:p>
                    <a:p>
                      <a:r>
                        <a:rPr lang="pl-PL" sz="1800" u="none" strike="noStrike" kern="1200" dirty="0">
                          <a:effectLst/>
                          <a:hlinkClick r:id="rId41" tooltip="Kastoreum">
                            <a:extLst>
                              <a:ext uri="{A12FA001-AC4F-418D-AE19-62706E023703}">
                                <ahyp:hlinkClr xmlns:ahyp="http://schemas.microsoft.com/office/drawing/2018/hyperlinkcolor" val="tx"/>
                              </a:ext>
                            </a:extLst>
                          </a:hlinkClick>
                        </a:rPr>
                        <a:t>strój bobrowy</a:t>
                      </a:r>
                      <a:endParaRPr lang="pl-PL" sz="1800" kern="1200" dirty="0">
                        <a:effectLst/>
                      </a:endParaRPr>
                    </a:p>
                    <a:p>
                      <a:endParaRPr lang="pl-PL" dirty="0"/>
                    </a:p>
                  </a:txBody>
                  <a:tcPr/>
                </a:tc>
                <a:extLst>
                  <a:ext uri="{0D108BD9-81ED-4DB2-BD59-A6C34878D82A}">
                    <a16:rowId xmlns:a16="http://schemas.microsoft.com/office/drawing/2014/main" val="1378565309"/>
                  </a:ext>
                </a:extLst>
              </a:tr>
            </a:tbl>
          </a:graphicData>
        </a:graphic>
      </p:graphicFrame>
    </p:spTree>
    <p:extLst>
      <p:ext uri="{BB962C8B-B14F-4D97-AF65-F5344CB8AC3E}">
        <p14:creationId xmlns:p14="http://schemas.microsoft.com/office/powerpoint/2010/main" val="22271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kadzidło</a:t>
            </a:r>
            <a:endParaRPr lang="pl-PL" sz="4400" b="1" dirty="0">
              <a:solidFill>
                <a:srgbClr val="FAAF00"/>
              </a:solidFill>
              <a:latin typeface="Bahnschrift SemiBold SemiConden" panose="020B0502040204020203" pitchFamily="34" charset="0"/>
            </a:endParaRPr>
          </a:p>
        </p:txBody>
      </p:sp>
      <p:sp>
        <p:nvSpPr>
          <p:cNvPr id="4" name="Symbol zastępczy zawartości 3">
            <a:extLst>
              <a:ext uri="{FF2B5EF4-FFF2-40B4-BE49-F238E27FC236}">
                <a16:creationId xmlns:a16="http://schemas.microsoft.com/office/drawing/2014/main" id="{778B6270-FAE5-458B-96F8-C326471F445B}"/>
              </a:ext>
            </a:extLst>
          </p:cNvPr>
          <p:cNvSpPr>
            <a:spLocks noGrp="1"/>
          </p:cNvSpPr>
          <p:nvPr>
            <p:ph idx="1"/>
          </p:nvPr>
        </p:nvSpPr>
        <p:spPr>
          <a:xfrm>
            <a:off x="1120000" y="1283516"/>
            <a:ext cx="10233800" cy="5494789"/>
          </a:xfrm>
        </p:spPr>
        <p:txBody>
          <a:bodyPr>
            <a:normAutofit/>
          </a:bodyPr>
          <a:lstStyle/>
          <a:p>
            <a:r>
              <a:rPr lang="pl-PL" dirty="0"/>
              <a:t>W czasach przed Imperium Rzymskim </a:t>
            </a:r>
            <a:r>
              <a:rPr lang="pl-PL" b="1" dirty="0">
                <a:solidFill>
                  <a:schemeClr val="accent6">
                    <a:lumMod val="40000"/>
                    <a:lumOff val="60000"/>
                  </a:schemeClr>
                </a:solidFill>
              </a:rPr>
              <a:t>cena kadzidła była wyższa niż cena złota</a:t>
            </a:r>
            <a:r>
              <a:rPr lang="pl-PL" dirty="0"/>
              <a:t>. Od starożytności kadzidło jest substancją używaną do celów kultu. Podczas spalania w kadzielnicy wydziela przyjemny zapach. Odświeżający, cytrusowy aromat </a:t>
            </a:r>
            <a:r>
              <a:rPr lang="pl-PL" dirty="0" err="1"/>
              <a:t>olibanum</a:t>
            </a:r>
            <a:r>
              <a:rPr lang="pl-PL" dirty="0"/>
              <a:t> sprawia, że od tysiącleci jest używany w </a:t>
            </a:r>
            <a:r>
              <a:rPr lang="pl-PL" dirty="0">
                <a:solidFill>
                  <a:schemeClr val="accent6">
                    <a:lumMod val="40000"/>
                    <a:lumOff val="60000"/>
                  </a:schemeClr>
                </a:solidFill>
              </a:rPr>
              <a:t>rytuałach oczyszczających i w medytacji</a:t>
            </a:r>
            <a:r>
              <a:rPr lang="pl-PL" dirty="0"/>
              <a:t>.</a:t>
            </a:r>
          </a:p>
          <a:p>
            <a:r>
              <a:rPr lang="pl-PL" dirty="0"/>
              <a:t>W judaizmie kadzidło jest wyrazem czci oddawanej Bogu przez naród żydowski i używane było </a:t>
            </a:r>
            <a:r>
              <a:rPr lang="pl-PL" b="1" dirty="0">
                <a:solidFill>
                  <a:schemeClr val="accent6">
                    <a:lumMod val="40000"/>
                    <a:lumOff val="60000"/>
                  </a:schemeClr>
                </a:solidFill>
              </a:rPr>
              <a:t>tylko do celów sakralnych</a:t>
            </a:r>
            <a:r>
              <a:rPr lang="pl-PL" dirty="0"/>
              <a:t>; użycie w innych celach było zakazane. Ołtarz kadzielny w świątyni jerozolimskiej stał na miejscu świętym, a kadzidło mógł zapalić tylko kapłan. Wierzono, że dym kadzidła osłania go przed porażeniem spowodowanym bliską obecnością Boga. Codziennie w świątyni spalano około </a:t>
            </a:r>
            <a:r>
              <a:rPr lang="pl-PL" b="1" dirty="0">
                <a:solidFill>
                  <a:schemeClr val="accent6">
                    <a:lumMod val="40000"/>
                    <a:lumOff val="60000"/>
                  </a:schemeClr>
                </a:solidFill>
              </a:rPr>
              <a:t>0,9 kg importowanego z innych krajów kadzidła.</a:t>
            </a:r>
          </a:p>
        </p:txBody>
      </p:sp>
    </p:spTree>
    <p:extLst>
      <p:ext uri="{BB962C8B-B14F-4D97-AF65-F5344CB8AC3E}">
        <p14:creationId xmlns:p14="http://schemas.microsoft.com/office/powerpoint/2010/main" val="389887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kadzidło</a:t>
            </a:r>
            <a:endParaRPr lang="pl-PL" sz="4400" b="1" dirty="0">
              <a:solidFill>
                <a:srgbClr val="FAAF00"/>
              </a:solidFill>
              <a:latin typeface="Bahnschrift SemiBold SemiConden" panose="020B0502040204020203" pitchFamily="34" charset="0"/>
            </a:endParaRPr>
          </a:p>
        </p:txBody>
      </p:sp>
      <p:sp>
        <p:nvSpPr>
          <p:cNvPr id="4" name="Symbol zastępczy zawartości 3">
            <a:extLst>
              <a:ext uri="{FF2B5EF4-FFF2-40B4-BE49-F238E27FC236}">
                <a16:creationId xmlns:a16="http://schemas.microsoft.com/office/drawing/2014/main" id="{778B6270-FAE5-458B-96F8-C326471F445B}"/>
              </a:ext>
            </a:extLst>
          </p:cNvPr>
          <p:cNvSpPr>
            <a:spLocks noGrp="1"/>
          </p:cNvSpPr>
          <p:nvPr>
            <p:ph idx="1"/>
          </p:nvPr>
        </p:nvSpPr>
        <p:spPr>
          <a:xfrm>
            <a:off x="1120000" y="1283516"/>
            <a:ext cx="10233800" cy="5494789"/>
          </a:xfrm>
        </p:spPr>
        <p:txBody>
          <a:bodyPr>
            <a:normAutofit/>
          </a:bodyPr>
          <a:lstStyle/>
          <a:p>
            <a:r>
              <a:rPr lang="pl-PL" dirty="0"/>
              <a:t>Starotestamentowy obraz wznoszącej się ku górze woni kadzidła jest </a:t>
            </a:r>
            <a:r>
              <a:rPr lang="pl-PL" b="1" dirty="0">
                <a:solidFill>
                  <a:schemeClr val="accent6">
                    <a:lumMod val="40000"/>
                    <a:lumOff val="60000"/>
                  </a:schemeClr>
                </a:solidFill>
              </a:rPr>
              <a:t>symbolem modlitwy</a:t>
            </a:r>
            <a:r>
              <a:rPr lang="pl-PL" dirty="0"/>
              <a:t>: „Niech moja modlitwa będzie stale przed Tobą jak kadzidło; wzniesienie rąk moich jak ofiara wieczorna” (</a:t>
            </a:r>
            <a:r>
              <a:rPr lang="pl-PL" dirty="0" err="1"/>
              <a:t>Ps</a:t>
            </a:r>
            <a:r>
              <a:rPr lang="pl-PL" dirty="0"/>
              <a:t> 141,2)[2]. </a:t>
            </a:r>
          </a:p>
          <a:p>
            <a:r>
              <a:rPr lang="pl-PL" dirty="0"/>
              <a:t>Symbol ten jest on obecny również w liturgii chrześcijańskiej (</a:t>
            </a:r>
            <a:r>
              <a:rPr lang="pl-PL" dirty="0" err="1"/>
              <a:t>Ap</a:t>
            </a:r>
            <a:r>
              <a:rPr lang="pl-PL" dirty="0"/>
              <a:t> 8,4). Kadzidła używa się dla podniesienia uroczystego nastroju niektórych nabożeństw, a także dla okazania czci osobom lub świętym przedmiotom.</a:t>
            </a:r>
          </a:p>
          <a:p>
            <a:r>
              <a:rPr lang="pl-PL" dirty="0"/>
              <a:t>Według Ewangelii Mateusza kadzidło było jednym z darów trzech mędrców ze Wschodu przyniesionych narodzonemu Chrystusowi.</a:t>
            </a:r>
          </a:p>
        </p:txBody>
      </p:sp>
    </p:spTree>
    <p:extLst>
      <p:ext uri="{BB962C8B-B14F-4D97-AF65-F5344CB8AC3E}">
        <p14:creationId xmlns:p14="http://schemas.microsoft.com/office/powerpoint/2010/main" val="314299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Cztery trąby</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fontScale="92500" lnSpcReduction="20000"/>
          </a:bodyPr>
          <a:lstStyle/>
          <a:p>
            <a:r>
              <a:rPr lang="pl-PL" dirty="0"/>
              <a:t>Przed wynalezieniem trąby z mosiądzu, Bóg miał podarować Mojżeszowi, dwie srebrne trąby, co zostało wspomniane w Księdze Liczb 10:2, ale tradycyjnym świętym rogiem starożytnych Hebrajczyków był tak zwany </a:t>
            </a:r>
            <a:r>
              <a:rPr lang="pl-PL" b="1" dirty="0">
                <a:solidFill>
                  <a:schemeClr val="accent6">
                    <a:lumMod val="40000"/>
                    <a:lumOff val="60000"/>
                  </a:schemeClr>
                </a:solidFill>
              </a:rPr>
              <a:t>szofar</a:t>
            </a:r>
            <a:r>
              <a:rPr lang="pl-PL" dirty="0"/>
              <a:t>, wykonany z rogów barana. Szofar był stosowany od czasów Mojżesza, na przykład w Księdze Wyjścia 19:13[3], w celu zwrócenia uwagi Izraelitów, zasygnalizowania im czegoś, do ogłoszenia </a:t>
            </a:r>
            <a:r>
              <a:rPr lang="pl-PL" dirty="0">
                <a:solidFill>
                  <a:schemeClr val="accent6">
                    <a:lumMod val="40000"/>
                    <a:lumOff val="60000"/>
                  </a:schemeClr>
                </a:solidFill>
              </a:rPr>
              <a:t>zapowiedzi, bądź też ostrzeżenia </a:t>
            </a:r>
            <a:r>
              <a:rPr lang="pl-PL" dirty="0"/>
              <a:t>danego od Boga. </a:t>
            </a:r>
          </a:p>
          <a:p>
            <a:r>
              <a:rPr lang="pl-PL" dirty="0"/>
              <a:t>W Księdze </a:t>
            </a:r>
            <a:r>
              <a:rPr lang="pl-PL" dirty="0" err="1"/>
              <a:t>Jozuego</a:t>
            </a:r>
            <a:r>
              <a:rPr lang="pl-PL" dirty="0"/>
              <a:t> 6:4 siedmiu kapłanów </a:t>
            </a:r>
            <a:r>
              <a:rPr lang="pl-PL" dirty="0" err="1"/>
              <a:t>Jozuego</a:t>
            </a:r>
            <a:r>
              <a:rPr lang="pl-PL" dirty="0"/>
              <a:t>, niosło siedem rogów. Były to słynne </a:t>
            </a:r>
            <a:r>
              <a:rPr lang="pl-PL" b="1" dirty="0">
                <a:solidFill>
                  <a:schemeClr val="accent6">
                    <a:lumMod val="40000"/>
                    <a:lumOff val="60000"/>
                  </a:schemeClr>
                </a:solidFill>
              </a:rPr>
              <a:t>trąby jerychońskie</a:t>
            </a:r>
            <a:r>
              <a:rPr lang="pl-PL" dirty="0"/>
              <a:t>. Kapłani ci przez siedem dni, siedmiokrotnie okrążali Jerycho, po czym jeden z kapłanów dął w róg, a ludzie krzyczeli, od czego zawalić się miały mury miasta. </a:t>
            </a:r>
          </a:p>
          <a:p>
            <a:r>
              <a:rPr lang="pl-PL" dirty="0"/>
              <a:t>W Pierwszym Liście świętego Pawła do Tesaloniczan 4:16, „</a:t>
            </a:r>
            <a:r>
              <a:rPr lang="pl-PL" b="1" dirty="0">
                <a:solidFill>
                  <a:schemeClr val="accent6">
                    <a:lumMod val="40000"/>
                    <a:lumOff val="60000"/>
                  </a:schemeClr>
                </a:solidFill>
              </a:rPr>
              <a:t>trąba boża</a:t>
            </a:r>
            <a:r>
              <a:rPr lang="pl-PL" dirty="0"/>
              <a:t>” zapowiada powtórne przyjście Chrystusa.</a:t>
            </a:r>
          </a:p>
          <a:p>
            <a:r>
              <a:rPr lang="pl-PL" dirty="0"/>
              <a:t>Mamy do czynienia z nowymi plagami egipskimi.</a:t>
            </a:r>
          </a:p>
          <a:p>
            <a:r>
              <a:rPr lang="pl-PL" dirty="0"/>
              <a:t>Objawienie całej prawdy o złu.</a:t>
            </a:r>
          </a:p>
          <a:p>
            <a:endParaRPr lang="pl-PL" sz="2800" dirty="0"/>
          </a:p>
        </p:txBody>
      </p:sp>
    </p:spTree>
    <p:extLst>
      <p:ext uri="{BB962C8B-B14F-4D97-AF65-F5344CB8AC3E}">
        <p14:creationId xmlns:p14="http://schemas.microsoft.com/office/powerpoint/2010/main" val="98781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Cztery trąby</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a:bodyPr>
          <a:lstStyle/>
          <a:p>
            <a:r>
              <a:rPr lang="pl-PL" sz="2800" dirty="0"/>
              <a:t>Do dnia dzisiejszego Żydzi obchodzą „Święto Trąbki” i  w modlitwie „18 Błogosławieństw” („AMIDA”) proszą o to, aby zabrzmiała trąba ich wolności.</a:t>
            </a:r>
          </a:p>
          <a:p>
            <a:r>
              <a:rPr lang="pl-PL" dirty="0"/>
              <a:t>Kolejne wezwania </a:t>
            </a:r>
            <a:r>
              <a:rPr lang="pl-PL" b="1" dirty="0">
                <a:solidFill>
                  <a:schemeClr val="accent6">
                    <a:lumMod val="40000"/>
                    <a:lumOff val="60000"/>
                  </a:schemeClr>
                </a:solidFill>
              </a:rPr>
              <a:t>Amidy</a:t>
            </a:r>
            <a:r>
              <a:rPr lang="pl-PL" dirty="0"/>
              <a:t> noszą nazwy w polskim tłumaczeniu: </a:t>
            </a:r>
          </a:p>
          <a:p>
            <a:pPr marL="0" indent="0">
              <a:buNone/>
            </a:pPr>
            <a:r>
              <a:rPr lang="pl-PL" dirty="0"/>
              <a:t>1. Praojcowie, || 2. Potęga, 3. Świętość Imienia, 4. Rozumienie, 5. Skrucha, 6. Przebaczenie, 7. Wybawienie, 8. Uleczenie, 9. Błogosławieństwo lat, 10. Zgromadzenie wygnańców, 11. Sąd, 12. Przeciwko heretykom, 13. Sprawiedliwi, 14. Odbudowa Jerozolimy, 15. Królestwo Domu Dawida, 16. Przyjęcie modlitwy, 17. Służba świątynna, 18. Dziękczynienie, 19. Pokój</a:t>
            </a:r>
            <a:endParaRPr lang="pl-PL" sz="2800" dirty="0"/>
          </a:p>
          <a:p>
            <a:endParaRPr lang="pl-PL" sz="2800" dirty="0"/>
          </a:p>
        </p:txBody>
      </p:sp>
    </p:spTree>
    <p:extLst>
      <p:ext uri="{BB962C8B-B14F-4D97-AF65-F5344CB8AC3E}">
        <p14:creationId xmlns:p14="http://schemas.microsoft.com/office/powerpoint/2010/main" val="390139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rmAutofit/>
          </a:bodyPr>
          <a:lstStyle/>
          <a:p>
            <a:pPr algn="ctr"/>
            <a:r>
              <a:rPr lang="pl-PL" b="1" dirty="0">
                <a:solidFill>
                  <a:srgbClr val="FFC000"/>
                </a:solidFill>
                <a:latin typeface="Bahnschrift SemiBold SemiConden" panose="020B0502040204020203" pitchFamily="34" charset="0"/>
              </a:rPr>
              <a:t>Siódma pieczęć</a:t>
            </a:r>
            <a:endParaRPr lang="pl-PL" sz="5400" b="1" dirty="0">
              <a:solidFill>
                <a:srgbClr val="FFC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473287"/>
            <a:ext cx="10233800" cy="4351338"/>
          </a:xfrm>
        </p:spPr>
        <p:txBody>
          <a:bodyPr>
            <a:normAutofit/>
          </a:bodyPr>
          <a:lstStyle/>
          <a:p>
            <a:pPr marL="0" indent="0" algn="ctr">
              <a:buNone/>
            </a:pPr>
            <a:r>
              <a:rPr lang="pl-PL" sz="3200" b="1" dirty="0" err="1"/>
              <a:t>Ap</a:t>
            </a:r>
            <a:r>
              <a:rPr lang="pl-PL" sz="3200" b="1" dirty="0"/>
              <a:t> 8 </a:t>
            </a:r>
            <a:r>
              <a:rPr lang="pl-PL" sz="3200" b="1" i="1" dirty="0"/>
              <a:t>Wizja trąb</a:t>
            </a:r>
            <a:endParaRPr lang="pl-PL" sz="3200" b="1" dirty="0"/>
          </a:p>
        </p:txBody>
      </p:sp>
      <p:pic>
        <p:nvPicPr>
          <p:cNvPr id="4" name="Picture 2" descr="https://upload.wikimedia.org/wikipedia/commons/thumb/7/79/BambergApocalypseFolio019v7AngelsWith7TrumpetsAnd1WithCenser.JPG/800px-BambergApocalypseFolio019v7AngelsWith7TrumpetsAnd1WithCenser.JPG">
            <a:extLst>
              <a:ext uri="{FF2B5EF4-FFF2-40B4-BE49-F238E27FC236}">
                <a16:creationId xmlns:a16="http://schemas.microsoft.com/office/drawing/2014/main" id="{45C66E84-ECD7-4762-A670-8C1078E88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72" y="2150735"/>
            <a:ext cx="3635055" cy="470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2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7D2C6-441E-4A7A-B01C-2CFD7A0D334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3E1FE74-F27C-4392-A2E1-0E5AC580FD19}"/>
              </a:ext>
            </a:extLst>
          </p:cNvPr>
          <p:cNvSpPr>
            <a:spLocks noGrp="1"/>
          </p:cNvSpPr>
          <p:nvPr>
            <p:ph idx="1"/>
          </p:nvPr>
        </p:nvSpPr>
        <p:spPr/>
        <p:txBody>
          <a:bodyPr/>
          <a:lstStyle/>
          <a:p>
            <a:endParaRPr lang="pl-PL"/>
          </a:p>
        </p:txBody>
      </p:sp>
      <p:pic>
        <p:nvPicPr>
          <p:cNvPr id="5122" name="Picture 2" descr="Znalezione obrazy dla zapytania szofar">
            <a:extLst>
              <a:ext uri="{FF2B5EF4-FFF2-40B4-BE49-F238E27FC236}">
                <a16:creationId xmlns:a16="http://schemas.microsoft.com/office/drawing/2014/main" id="{C76722B6-25FF-4187-A2ED-C3EC11576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6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BDA3B-4466-4FFA-9108-26467774DE1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E938ADC-431C-4255-BEDE-F7ECE07A11E3}"/>
              </a:ext>
            </a:extLst>
          </p:cNvPr>
          <p:cNvSpPr>
            <a:spLocks noGrp="1"/>
          </p:cNvSpPr>
          <p:nvPr>
            <p:ph idx="1"/>
          </p:nvPr>
        </p:nvSpPr>
        <p:spPr/>
        <p:txBody>
          <a:bodyPr/>
          <a:lstStyle/>
          <a:p>
            <a:endParaRPr lang="pl-PL"/>
          </a:p>
        </p:txBody>
      </p:sp>
      <p:pic>
        <p:nvPicPr>
          <p:cNvPr id="2050" name="Picture 2" descr="Znalezione obrazy dla zapytania jericho">
            <a:extLst>
              <a:ext uri="{FF2B5EF4-FFF2-40B4-BE49-F238E27FC236}">
                <a16:creationId xmlns:a16="http://schemas.microsoft.com/office/drawing/2014/main" id="{9038C5CD-9160-415D-B0CF-3060E1234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5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DAAE8-7952-49F3-B80B-4C16454633D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38CD8B46-D01A-46C3-A84A-CAB19CCE6D04}"/>
              </a:ext>
            </a:extLst>
          </p:cNvPr>
          <p:cNvSpPr>
            <a:spLocks noGrp="1"/>
          </p:cNvSpPr>
          <p:nvPr>
            <p:ph idx="1"/>
          </p:nvPr>
        </p:nvSpPr>
        <p:spPr/>
        <p:txBody>
          <a:bodyPr/>
          <a:lstStyle/>
          <a:p>
            <a:endParaRPr lang="pl-PL" dirty="0"/>
          </a:p>
        </p:txBody>
      </p:sp>
      <p:pic>
        <p:nvPicPr>
          <p:cNvPr id="10242" name="Picture 2" descr="Znalezione obrazy dla zapytania 7 trumpets revelation">
            <a:extLst>
              <a:ext uri="{FF2B5EF4-FFF2-40B4-BE49-F238E27FC236}">
                <a16:creationId xmlns:a16="http://schemas.microsoft.com/office/drawing/2014/main" id="{DC985EFF-4B39-47E5-83C9-182B33E6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4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9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Piołun</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fontScale="92500" lnSpcReduction="20000"/>
          </a:bodyPr>
          <a:lstStyle/>
          <a:p>
            <a:r>
              <a:rPr lang="pl-PL" dirty="0"/>
              <a:t>Jak wiadomo istnieje ziele o nazwie </a:t>
            </a:r>
            <a:r>
              <a:rPr lang="pl-PL" dirty="0">
                <a:solidFill>
                  <a:srgbClr val="FAB000"/>
                </a:solidFill>
              </a:rPr>
              <a:t>bylica piołun </a:t>
            </a:r>
            <a:r>
              <a:rPr lang="pl-PL" dirty="0"/>
              <a:t>(w języku łacińskim </a:t>
            </a:r>
            <a:r>
              <a:rPr lang="pl-PL" dirty="0" err="1"/>
              <a:t>Artemisia</a:t>
            </a:r>
            <a:r>
              <a:rPr lang="pl-PL" dirty="0"/>
              <a:t> </a:t>
            </a:r>
            <a:r>
              <a:rPr lang="pl-PL" dirty="0" err="1"/>
              <a:t>absinthium</a:t>
            </a:r>
            <a:r>
              <a:rPr lang="pl-PL" dirty="0"/>
              <a:t>), które stosowano do produkcji ulubionego alkoholu poetów, czyli absyntu, a także wykorzystywano w celach zdrowotnych, gdyż ziele pomagało na wiele dolegliwości, choć mogło też wywołać wymioty i przekrwienie błony śluzowej żołądka.</a:t>
            </a:r>
          </a:p>
          <a:p>
            <a:r>
              <a:rPr lang="pl-PL" dirty="0"/>
              <a:t>Co ciekawe </a:t>
            </a:r>
            <a:r>
              <a:rPr lang="pl-PL" dirty="0">
                <a:solidFill>
                  <a:srgbClr val="FAB000"/>
                </a:solidFill>
              </a:rPr>
              <a:t>bylica piołun </a:t>
            </a:r>
            <a:r>
              <a:rPr lang="pl-PL" dirty="0"/>
              <a:t>jest spokrewniona z bylicą pospolitą, nazywaną potocznie </a:t>
            </a:r>
            <a:r>
              <a:rPr lang="pl-PL" dirty="0" err="1"/>
              <a:t>czarnobylem</a:t>
            </a:r>
            <a:r>
              <a:rPr lang="pl-PL" dirty="0"/>
              <a:t> (czarną bylicą). W wolnym tłumaczeniu „</a:t>
            </a:r>
            <a:r>
              <a:rPr lang="pl-PL" dirty="0" err="1"/>
              <a:t>czarnobyl</a:t>
            </a:r>
            <a:r>
              <a:rPr lang="pl-PL" dirty="0"/>
              <a:t>” to „czarny piołun”. Ponieważ ludzie mają skłonność do odnoszenia symboli z Apokalipsy do rzeczywistych wydarzeń, pojawiło się u niektórych głębokie przekonanie o apokaliptycznym charakterze katastrofy elektrowni jądrowej w Czarnobylu w 1986 roku, co rzekomo zostało przepowiedziane w Apokalipsie św. Jana. W wyniku powikłań takich jak choroba popromienna, rak, zanieczyszczenia gleby czy wody, wybuch w Czarnobylu spowodował śmierć dziesiątków tysięcy osób.</a:t>
            </a:r>
          </a:p>
          <a:p>
            <a:r>
              <a:rPr lang="pl-PL" sz="2200" i="1" dirty="0"/>
              <a:t>Na podstawie stacja7.pl</a:t>
            </a:r>
          </a:p>
        </p:txBody>
      </p:sp>
    </p:spTree>
    <p:extLst>
      <p:ext uri="{BB962C8B-B14F-4D97-AF65-F5344CB8AC3E}">
        <p14:creationId xmlns:p14="http://schemas.microsoft.com/office/powerpoint/2010/main" val="150973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46F438-ECA8-49E6-9873-2C7A8999DF4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F0DD9D7-F2BC-48D1-9C8D-D5EDB5BAF67D}"/>
              </a:ext>
            </a:extLst>
          </p:cNvPr>
          <p:cNvSpPr>
            <a:spLocks noGrp="1"/>
          </p:cNvSpPr>
          <p:nvPr>
            <p:ph idx="1"/>
          </p:nvPr>
        </p:nvSpPr>
        <p:spPr/>
        <p:txBody>
          <a:bodyPr/>
          <a:lstStyle/>
          <a:p>
            <a:endParaRPr lang="pl-PL"/>
          </a:p>
        </p:txBody>
      </p:sp>
      <p:pic>
        <p:nvPicPr>
          <p:cNvPr id="4098" name="Picture 2" descr="https://upload.wikimedia.org/wikipedia/commons/thumb/c/c1/Artemisia_absinthium_sl6.jpg/800px-Artemisia_absinthium_sl6.jpg">
            <a:extLst>
              <a:ext uri="{FF2B5EF4-FFF2-40B4-BE49-F238E27FC236}">
                <a16:creationId xmlns:a16="http://schemas.microsoft.com/office/drawing/2014/main" id="{C8761131-E08E-44FC-82B2-259ACBCD8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688" y="0"/>
            <a:ext cx="5254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1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B03183-FA85-4962-8FFD-B814C3A90BE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49A3A79-D35F-4D1A-A9AB-D8B47F4069F9}"/>
              </a:ext>
            </a:extLst>
          </p:cNvPr>
          <p:cNvSpPr>
            <a:spLocks noGrp="1"/>
          </p:cNvSpPr>
          <p:nvPr>
            <p:ph idx="1"/>
          </p:nvPr>
        </p:nvSpPr>
        <p:spPr/>
        <p:txBody>
          <a:bodyPr/>
          <a:lstStyle/>
          <a:p>
            <a:endParaRPr lang="pl-PL"/>
          </a:p>
        </p:txBody>
      </p:sp>
      <p:pic>
        <p:nvPicPr>
          <p:cNvPr id="1026" name="Picture 2" descr="Znalezione obrazy dla zapytania czarnobyl">
            <a:extLst>
              <a:ext uri="{FF2B5EF4-FFF2-40B4-BE49-F238E27FC236}">
                <a16:creationId xmlns:a16="http://schemas.microsoft.com/office/drawing/2014/main" id="{FF2C6A2E-28B1-4668-8380-C33DB270F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5325"/>
            <a:ext cx="914400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426794-A452-4D1C-8888-55B2FF954BA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CC5EB56-EBA1-4630-94AF-A0384B916B50}"/>
              </a:ext>
            </a:extLst>
          </p:cNvPr>
          <p:cNvSpPr>
            <a:spLocks noGrp="1"/>
          </p:cNvSpPr>
          <p:nvPr>
            <p:ph idx="1"/>
          </p:nvPr>
        </p:nvSpPr>
        <p:spPr/>
        <p:txBody>
          <a:bodyPr/>
          <a:lstStyle/>
          <a:p>
            <a:endParaRPr lang="pl-PL"/>
          </a:p>
        </p:txBody>
      </p:sp>
      <p:pic>
        <p:nvPicPr>
          <p:cNvPr id="2050" name="Picture 2" descr="https://czarne.com.pl/uploads/catalog/product/cover/1338/large_czarnobyl.jpg">
            <a:extLst>
              <a:ext uri="{FF2B5EF4-FFF2-40B4-BE49-F238E27FC236}">
                <a16:creationId xmlns:a16="http://schemas.microsoft.com/office/drawing/2014/main" id="{7DD2A6A5-FDCB-475E-93AA-62C5A766E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604838"/>
            <a:ext cx="36195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Orzeł</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a:bodyPr>
          <a:lstStyle/>
          <a:p>
            <a:r>
              <a:rPr lang="pl-PL" dirty="0"/>
              <a:t>Po dźwiękach czterech trąb pojawia się orzeł, który ostrzega przed kolejnymi kataklizmami: Biada, biada, biada mieszkańcom ziemi wskutek pozostałych głosów trąb trzech aniołów, którzy mają [jeszcze] trąbić (</a:t>
            </a:r>
            <a:r>
              <a:rPr lang="pl-PL" dirty="0" err="1"/>
              <a:t>Ap</a:t>
            </a:r>
            <a:r>
              <a:rPr lang="pl-PL" dirty="0"/>
              <a:t> 8, 13). </a:t>
            </a:r>
            <a:r>
              <a:rPr lang="pl-PL" dirty="0">
                <a:solidFill>
                  <a:srgbClr val="FAB000"/>
                </a:solidFill>
              </a:rPr>
              <a:t>Według Biblii owym orłem jest sam Bóg, który strzeże i unosi na skrzydłach swe pisklęta:</a:t>
            </a:r>
            <a:r>
              <a:rPr lang="pl-PL" dirty="0"/>
              <a:t> </a:t>
            </a:r>
          </a:p>
          <a:p>
            <a:r>
              <a:rPr lang="pl-PL" i="1" dirty="0"/>
              <a:t>Jak orzeł, co gniazdo swoje ożywia, nad pisklętami swoimi krąży, rozwija swe skrzydła i bierze je, na sobie samym je nosi - tak Pan sam go prowadził, nie było z nim boga obcego</a:t>
            </a:r>
            <a:r>
              <a:rPr lang="pl-PL" dirty="0"/>
              <a:t> (</a:t>
            </a:r>
            <a:r>
              <a:rPr lang="pl-PL" dirty="0" err="1"/>
              <a:t>Pwt</a:t>
            </a:r>
            <a:r>
              <a:rPr lang="pl-PL" dirty="0"/>
              <a:t> 32, 11-12).</a:t>
            </a:r>
          </a:p>
          <a:p>
            <a:r>
              <a:rPr lang="pl-PL" sz="2800" dirty="0"/>
              <a:t>3 x Biada:</a:t>
            </a:r>
            <a:r>
              <a:rPr lang="pl-PL" sz="2800" i="1" dirty="0"/>
              <a:t> </a:t>
            </a:r>
            <a:r>
              <a:rPr lang="pl-PL" i="1" dirty="0"/>
              <a:t>najgorsze jeszcze nie nadeszło</a:t>
            </a:r>
          </a:p>
          <a:p>
            <a:r>
              <a:rPr lang="pl-PL" sz="2800" dirty="0">
                <a:solidFill>
                  <a:srgbClr val="FAB000"/>
                </a:solidFill>
              </a:rPr>
              <a:t>Środek nieba </a:t>
            </a:r>
            <a:r>
              <a:rPr lang="pl-PL" sz="2800" dirty="0"/>
              <a:t>to przestrzeń miedzy atmosferą a tronem Bożym</a:t>
            </a:r>
          </a:p>
        </p:txBody>
      </p:sp>
    </p:spTree>
    <p:extLst>
      <p:ext uri="{BB962C8B-B14F-4D97-AF65-F5344CB8AC3E}">
        <p14:creationId xmlns:p14="http://schemas.microsoft.com/office/powerpoint/2010/main" val="696173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E83D06-186C-4B86-B2F1-31273C04F53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1207586-E165-4E10-842E-FC2C63BBDA85}"/>
              </a:ext>
            </a:extLst>
          </p:cNvPr>
          <p:cNvSpPr>
            <a:spLocks noGrp="1"/>
          </p:cNvSpPr>
          <p:nvPr>
            <p:ph idx="1"/>
          </p:nvPr>
        </p:nvSpPr>
        <p:spPr/>
        <p:txBody>
          <a:bodyPr/>
          <a:lstStyle/>
          <a:p>
            <a:endParaRPr lang="pl-PL"/>
          </a:p>
        </p:txBody>
      </p:sp>
      <p:pic>
        <p:nvPicPr>
          <p:cNvPr id="5122" name="Picture 2" descr="Znalezione obrazy dla zapytania Åwiat wedÅug biblii">
            <a:extLst>
              <a:ext uri="{FF2B5EF4-FFF2-40B4-BE49-F238E27FC236}">
                <a16:creationId xmlns:a16="http://schemas.microsoft.com/office/drawing/2014/main" id="{4C636139-1161-4EE7-94AD-DB36EE573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395288"/>
            <a:ext cx="5695950"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22ED9E-FFF4-4F40-989F-2018866DBD6D}"/>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64902E67-FECE-4540-87FD-0AA341BD0073}"/>
              </a:ext>
            </a:extLst>
          </p:cNvPr>
          <p:cNvSpPr>
            <a:spLocks noGrp="1"/>
          </p:cNvSpPr>
          <p:nvPr>
            <p:ph idx="1"/>
          </p:nvPr>
        </p:nvSpPr>
        <p:spPr/>
        <p:txBody>
          <a:bodyPr/>
          <a:lstStyle/>
          <a:p>
            <a:endParaRPr lang="pl-PL" dirty="0"/>
          </a:p>
        </p:txBody>
      </p:sp>
      <p:pic>
        <p:nvPicPr>
          <p:cNvPr id="1026" name="Picture 2" descr="https://upload.wikimedia.org/wikipedia/commons/thumb/3/3f/Flat_Earth_Society_Logo.png/800px-Flat_Earth_Society_Logo.png">
            <a:extLst>
              <a:ext uri="{FF2B5EF4-FFF2-40B4-BE49-F238E27FC236}">
                <a16:creationId xmlns:a16="http://schemas.microsoft.com/office/drawing/2014/main" id="{F93B5307-0883-4817-A8FD-3DF27E31A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0"/>
            <a:ext cx="5275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AC2D41-125C-46FE-A72C-AEF8EAFA44F8}"/>
              </a:ext>
            </a:extLst>
          </p:cNvPr>
          <p:cNvSpPr>
            <a:spLocks noGrp="1"/>
          </p:cNvSpPr>
          <p:nvPr>
            <p:ph idx="1"/>
          </p:nvPr>
        </p:nvSpPr>
        <p:spPr>
          <a:xfrm>
            <a:off x="685801" y="738231"/>
            <a:ext cx="10131425" cy="6031684"/>
          </a:xfrm>
        </p:spPr>
        <p:txBody>
          <a:bodyPr>
            <a:normAutofit fontScale="92500" lnSpcReduction="10000"/>
          </a:bodyPr>
          <a:lstStyle/>
          <a:p>
            <a:pPr marL="0" indent="0">
              <a:buNone/>
            </a:pPr>
            <a:r>
              <a:rPr lang="pl-PL" dirty="0"/>
              <a:t>Gdy Baranek  otworzył siódmą pieczęć, w niebie nastała </a:t>
            </a:r>
            <a:r>
              <a:rPr lang="pl-PL" b="1" dirty="0">
                <a:solidFill>
                  <a:schemeClr val="accent6">
                    <a:lumMod val="40000"/>
                    <a:lumOff val="60000"/>
                  </a:schemeClr>
                </a:solidFill>
              </a:rPr>
              <a:t>cisza</a:t>
            </a:r>
            <a:r>
              <a:rPr lang="pl-PL" dirty="0"/>
              <a:t> na około pół godziny.</a:t>
            </a:r>
          </a:p>
          <a:p>
            <a:pPr marL="0" indent="0">
              <a:buNone/>
            </a:pPr>
            <a:r>
              <a:rPr lang="pl-PL" dirty="0"/>
              <a:t>I ujrzałem </a:t>
            </a:r>
            <a:r>
              <a:rPr lang="pl-PL" b="1" dirty="0">
                <a:solidFill>
                  <a:schemeClr val="accent6">
                    <a:lumMod val="40000"/>
                    <a:lumOff val="60000"/>
                  </a:schemeClr>
                </a:solidFill>
              </a:rPr>
              <a:t>siedmiu aniołów  stojących przed Bogiem</a:t>
            </a:r>
            <a:r>
              <a:rPr lang="pl-PL" dirty="0"/>
              <a:t>, którym dano siedem trąb.</a:t>
            </a:r>
          </a:p>
          <a:p>
            <a:pPr marL="0" indent="0">
              <a:buNone/>
            </a:pPr>
            <a:r>
              <a:rPr lang="pl-PL" dirty="0"/>
              <a:t>Przybył też inny anioł i stanął przy ołtarzu,  trzymając złotą kadzielnicę. Dano mu </a:t>
            </a:r>
            <a:r>
              <a:rPr lang="pl-PL" b="1" dirty="0">
                <a:solidFill>
                  <a:schemeClr val="accent6">
                    <a:lumMod val="60000"/>
                    <a:lumOff val="40000"/>
                  </a:schemeClr>
                </a:solidFill>
              </a:rPr>
              <a:t>dużo kadzideł</a:t>
            </a:r>
            <a:r>
              <a:rPr lang="pl-PL" dirty="0"/>
              <a:t>, aby razem z </a:t>
            </a:r>
            <a:r>
              <a:rPr lang="pl-PL" b="1" dirty="0">
                <a:solidFill>
                  <a:schemeClr val="accent6">
                    <a:lumMod val="40000"/>
                    <a:lumOff val="60000"/>
                  </a:schemeClr>
                </a:solidFill>
              </a:rPr>
              <a:t>modlitwami wszystkich świętych </a:t>
            </a:r>
            <a:r>
              <a:rPr lang="pl-PL" dirty="0"/>
              <a:t>ofiarował je na złotym ołtarzu, który jest przed tronem.</a:t>
            </a:r>
          </a:p>
          <a:p>
            <a:pPr marL="0" indent="0">
              <a:buNone/>
            </a:pPr>
            <a:r>
              <a:rPr lang="pl-PL" dirty="0"/>
              <a:t>A dym kadzideł z ręki anioła wzniósł się do Boga wraz z modlitwami świętych.</a:t>
            </a:r>
          </a:p>
          <a:p>
            <a:pPr marL="0" indent="0">
              <a:buNone/>
            </a:pPr>
            <a:r>
              <a:rPr lang="pl-PL" dirty="0"/>
              <a:t>Następnie anioł wziął kadzielnicę, napełnił ją ogniem z ołtarza i rzucił na ziemię. Wówczas zagrzmiały gromy, głosy, błyskawice i trzęsienie ziemi.</a:t>
            </a:r>
          </a:p>
          <a:p>
            <a:pPr marL="0" indent="0">
              <a:buNone/>
            </a:pPr>
            <a:r>
              <a:rPr lang="pl-PL" dirty="0"/>
              <a:t>Siedmiu aniołów,  którzy mieli siedem trąb, przygotowywało się do trąbienia.</a:t>
            </a:r>
          </a:p>
          <a:p>
            <a:pPr marL="0" indent="0">
              <a:buNone/>
            </a:pPr>
            <a:r>
              <a:rPr lang="pl-PL" b="1" dirty="0">
                <a:solidFill>
                  <a:schemeClr val="tx2">
                    <a:lumMod val="60000"/>
                    <a:lumOff val="40000"/>
                  </a:schemeClr>
                </a:solidFill>
              </a:rPr>
              <a:t>Zatrąbił pierwszy. </a:t>
            </a:r>
            <a:r>
              <a:rPr lang="pl-PL" dirty="0"/>
              <a:t>Na ziemię spadł grad i ogień zmieszany z krwią.  Trzecia część ziemi została spalona, trzecia część drzew została spalona i wszelka trawa zielona została spalona.</a:t>
            </a:r>
          </a:p>
        </p:txBody>
      </p:sp>
    </p:spTree>
    <p:extLst>
      <p:ext uri="{BB962C8B-B14F-4D97-AF65-F5344CB8AC3E}">
        <p14:creationId xmlns:p14="http://schemas.microsoft.com/office/powerpoint/2010/main" val="3177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37905B-4D93-43D3-9777-92400D1AB01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07AB91F-B81C-491C-A3BA-A06E8EA50EE5}"/>
              </a:ext>
            </a:extLst>
          </p:cNvPr>
          <p:cNvSpPr>
            <a:spLocks noGrp="1"/>
          </p:cNvSpPr>
          <p:nvPr>
            <p:ph idx="1"/>
          </p:nvPr>
        </p:nvSpPr>
        <p:spPr/>
        <p:txBody>
          <a:bodyPr/>
          <a:lstStyle/>
          <a:p>
            <a:endParaRPr lang="pl-PL"/>
          </a:p>
        </p:txBody>
      </p:sp>
      <p:pic>
        <p:nvPicPr>
          <p:cNvPr id="3074" name="Picture 2" descr="https://upload.wikimedia.org/wikipedia/commons/thumb/a/a2/B_Escorial_94v.jpg/1024px-B_Escorial_94v.jpg">
            <a:extLst>
              <a:ext uri="{FF2B5EF4-FFF2-40B4-BE49-F238E27FC236}">
                <a16:creationId xmlns:a16="http://schemas.microsoft.com/office/drawing/2014/main" id="{27BDC60F-DA9B-408E-B05D-012BE0F8D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0"/>
            <a:ext cx="7658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9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AC2D41-125C-46FE-A72C-AEF8EAFA44F8}"/>
              </a:ext>
            </a:extLst>
          </p:cNvPr>
          <p:cNvSpPr>
            <a:spLocks noGrp="1"/>
          </p:cNvSpPr>
          <p:nvPr>
            <p:ph idx="1"/>
          </p:nvPr>
        </p:nvSpPr>
        <p:spPr>
          <a:xfrm>
            <a:off x="685801" y="738231"/>
            <a:ext cx="10131425" cy="6031684"/>
          </a:xfrm>
        </p:spPr>
        <p:txBody>
          <a:bodyPr>
            <a:normAutofit fontScale="92500"/>
          </a:bodyPr>
          <a:lstStyle/>
          <a:p>
            <a:pPr marL="0" indent="0">
              <a:buNone/>
            </a:pPr>
            <a:r>
              <a:rPr lang="pl-PL" b="1" dirty="0">
                <a:solidFill>
                  <a:schemeClr val="tx2">
                    <a:lumMod val="60000"/>
                    <a:lumOff val="40000"/>
                  </a:schemeClr>
                </a:solidFill>
              </a:rPr>
              <a:t>Zatrąbił drugi anioł. </a:t>
            </a:r>
            <a:r>
              <a:rPr lang="pl-PL" dirty="0"/>
              <a:t>Do morza wrzucono jakby wielką górę płonącego ognia i trzecia część morza stała się krwią.</a:t>
            </a:r>
          </a:p>
          <a:p>
            <a:pPr marL="0" indent="0">
              <a:buNone/>
            </a:pPr>
            <a:r>
              <a:rPr lang="pl-PL" dirty="0"/>
              <a:t>Jedna trzecia stworzeń morskich zginęła i jedna trzecia statków uległa zniszczeniu.</a:t>
            </a:r>
          </a:p>
          <a:p>
            <a:pPr marL="0" indent="0">
              <a:buNone/>
            </a:pPr>
            <a:r>
              <a:rPr lang="pl-PL" b="1" dirty="0">
                <a:solidFill>
                  <a:schemeClr val="tx2">
                    <a:lumMod val="60000"/>
                    <a:lumOff val="40000"/>
                  </a:schemeClr>
                </a:solidFill>
              </a:rPr>
              <a:t>Zatrąbił trzeci anioł. </a:t>
            </a:r>
            <a:r>
              <a:rPr lang="pl-PL" dirty="0"/>
              <a:t>Z nieba spadła wielka gwiazda świecąca jak pochodnia, która upadła na trzecią część rzek i na źródła wód.</a:t>
            </a:r>
          </a:p>
          <a:p>
            <a:pPr marL="0" indent="0">
              <a:buNone/>
            </a:pPr>
            <a:r>
              <a:rPr lang="pl-PL" dirty="0"/>
              <a:t>Gwiazdę nazwano „Piołun” i jedna trzecia wód zmieniła się w piołun, a wielu ludzi zmarło z powodu wód, które stały się gorzkie.</a:t>
            </a:r>
          </a:p>
          <a:p>
            <a:pPr marL="0" indent="0">
              <a:buNone/>
            </a:pPr>
            <a:r>
              <a:rPr lang="pl-PL" b="1" dirty="0">
                <a:solidFill>
                  <a:schemeClr val="tx2">
                    <a:lumMod val="60000"/>
                    <a:lumOff val="40000"/>
                  </a:schemeClr>
                </a:solidFill>
              </a:rPr>
              <a:t>Zatrąbił czwarty anioł. </a:t>
            </a:r>
            <a:r>
              <a:rPr lang="pl-PL" dirty="0"/>
              <a:t>Zdruzgotano jedną trzecią słońca, jedną trzecią księżyca i jedną trzecią gwiazd, tak że trzecia ich część się zaćmiła, a dzień – podobnie jak noc – utracił jedną trzecią swego światła.</a:t>
            </a:r>
          </a:p>
          <a:p>
            <a:pPr marL="0" indent="0">
              <a:buNone/>
            </a:pPr>
            <a:r>
              <a:rPr lang="pl-PL" dirty="0"/>
              <a:t>Zobaczyłem też i usłyszałem </a:t>
            </a:r>
            <a:r>
              <a:rPr lang="pl-PL" b="1" dirty="0">
                <a:solidFill>
                  <a:schemeClr val="accent6">
                    <a:lumMod val="40000"/>
                    <a:lumOff val="60000"/>
                  </a:schemeClr>
                </a:solidFill>
              </a:rPr>
              <a:t>orła lecącego środkiem nieba</a:t>
            </a:r>
            <a:r>
              <a:rPr lang="pl-PL" dirty="0"/>
              <a:t>, który wołał potężnym głosem: „Biada! Biada! Biada mieszkańcom ziemi z powodu głosów trąby pozostałych trzech aniołów, którzy wkrótce zatrąbią!”.</a:t>
            </a:r>
          </a:p>
        </p:txBody>
      </p:sp>
    </p:spTree>
    <p:extLst>
      <p:ext uri="{BB962C8B-B14F-4D97-AF65-F5344CB8AC3E}">
        <p14:creationId xmlns:p14="http://schemas.microsoft.com/office/powerpoint/2010/main" val="352243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4BCC2D-AD3B-4B44-8E3E-E9582455C0B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1ECFBAD-D1A8-4CEF-A734-B705C82268CB}"/>
              </a:ext>
            </a:extLst>
          </p:cNvPr>
          <p:cNvSpPr>
            <a:spLocks noGrp="1"/>
          </p:cNvSpPr>
          <p:nvPr>
            <p:ph idx="1"/>
          </p:nvPr>
        </p:nvSpPr>
        <p:spPr/>
        <p:txBody>
          <a:bodyPr/>
          <a:lstStyle/>
          <a:p>
            <a:endParaRPr lang="pl-PL"/>
          </a:p>
        </p:txBody>
      </p:sp>
      <p:pic>
        <p:nvPicPr>
          <p:cNvPr id="2052" name="Picture 4" descr="https://upload.wikimedia.org/wikipedia/commons/thumb/3/37/B_Facundus_166.jpg/1024px-B_Facundus_166.jpg">
            <a:extLst>
              <a:ext uri="{FF2B5EF4-FFF2-40B4-BE49-F238E27FC236}">
                <a16:creationId xmlns:a16="http://schemas.microsoft.com/office/drawing/2014/main" id="{FEE4092A-AEF6-451F-AB8E-D2768F51E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0"/>
            <a:ext cx="6688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5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siedmiu aniołów  stojących przed Bogiem</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fontScale="92500" lnSpcReduction="20000"/>
          </a:bodyPr>
          <a:lstStyle/>
          <a:p>
            <a:r>
              <a:rPr lang="pl-PL" dirty="0"/>
              <a:t>Wówczas zapanowała w niebie "cisza" jakby na pół godziny (</a:t>
            </a:r>
            <a:r>
              <a:rPr lang="pl-PL" dirty="0" err="1"/>
              <a:t>Ap</a:t>
            </a:r>
            <a:r>
              <a:rPr lang="pl-PL" dirty="0"/>
              <a:t> 8, 1). Cisza ta jest zapowiedzią niepokojących i groźnych wydarzeń, które mają za chwilę nadejść </a:t>
            </a:r>
            <a:r>
              <a:rPr lang="pl-PL" b="1" dirty="0">
                <a:solidFill>
                  <a:schemeClr val="accent6">
                    <a:lumMod val="60000"/>
                    <a:lumOff val="40000"/>
                  </a:schemeClr>
                </a:solidFill>
              </a:rPr>
              <a:t>("cisza przed burzą").</a:t>
            </a:r>
          </a:p>
          <a:p>
            <a:r>
              <a:rPr lang="pl-PL" dirty="0"/>
              <a:t>Sprawowany obrzęd przypomina </a:t>
            </a:r>
            <a:r>
              <a:rPr lang="pl-PL" b="1" dirty="0">
                <a:solidFill>
                  <a:schemeClr val="tx2">
                    <a:lumMod val="75000"/>
                  </a:schemeClr>
                </a:solidFill>
              </a:rPr>
              <a:t>wieczorną ofiarę </a:t>
            </a:r>
            <a:r>
              <a:rPr lang="pl-PL" dirty="0"/>
              <a:t>w świątyni jerozolimskiej. Kapłan za pomocą węgla z ołtarza całopalenia rozpalał na złotym ołtarzu garść kadzidła. </a:t>
            </a:r>
          </a:p>
          <a:p>
            <a:r>
              <a:rPr lang="pl-PL" dirty="0"/>
              <a:t>Aniołowie są "liturgistami", kapłanami wykonującymi święte czynności liturgiczne.</a:t>
            </a:r>
          </a:p>
          <a:p>
            <a:r>
              <a:rPr lang="pl-PL" dirty="0"/>
              <a:t>Żar ognia ma oczyścić, zniszczyć zło i zdeprawowany świat. Ogień jest jednak także ciepłem i światłem dla sprawiedliwych, którzy z radością uczestniczą w tej interwencji Boga w historię (G. </a:t>
            </a:r>
            <a:r>
              <a:rPr lang="pl-PL" dirty="0" err="1"/>
              <a:t>Ravasi</a:t>
            </a:r>
            <a:r>
              <a:rPr lang="pl-PL" dirty="0"/>
              <a:t>).</a:t>
            </a:r>
          </a:p>
          <a:p>
            <a:r>
              <a:rPr lang="pl-PL" dirty="0"/>
              <a:t>Po znaku danym przez anioła liturgistę wchodzą na scenę aniołowie trębacze (</a:t>
            </a:r>
            <a:r>
              <a:rPr lang="pl-PL" dirty="0" err="1"/>
              <a:t>Ap</a:t>
            </a:r>
            <a:r>
              <a:rPr lang="pl-PL" dirty="0"/>
              <a:t> 8, 6nn). Trąba jest nie tylko liturgicznym instrumentem muzycznym, lecz także symbolem, który wyznacza </a:t>
            </a:r>
            <a:r>
              <a:rPr lang="pl-PL" b="1" dirty="0">
                <a:solidFill>
                  <a:schemeClr val="accent6">
                    <a:lumMod val="40000"/>
                    <a:lumOff val="60000"/>
                  </a:schemeClr>
                </a:solidFill>
              </a:rPr>
              <a:t>nadejście czasów ostatecznych</a:t>
            </a:r>
            <a:r>
              <a:rPr lang="pl-PL" dirty="0"/>
              <a:t> dla świata i dla ludzkości (G. </a:t>
            </a:r>
            <a:r>
              <a:rPr lang="pl-PL" dirty="0" err="1"/>
              <a:t>Ravasi</a:t>
            </a:r>
            <a:r>
              <a:rPr lang="pl-PL" dirty="0"/>
              <a:t>).</a:t>
            </a:r>
            <a:endParaRPr lang="pl-PL" sz="2800" dirty="0"/>
          </a:p>
        </p:txBody>
      </p:sp>
    </p:spTree>
    <p:extLst>
      <p:ext uri="{BB962C8B-B14F-4D97-AF65-F5344CB8AC3E}">
        <p14:creationId xmlns:p14="http://schemas.microsoft.com/office/powerpoint/2010/main" val="132253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siedmiu aniołów  stojących przed Bogiem</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lnSpcReduction="10000"/>
          </a:bodyPr>
          <a:lstStyle/>
          <a:p>
            <a:r>
              <a:rPr lang="pl-PL" dirty="0"/>
              <a:t>„Aniołowie oblicza”</a:t>
            </a:r>
          </a:p>
          <a:p>
            <a:r>
              <a:rPr lang="pl-PL" dirty="0"/>
              <a:t>Imiona, takie jak </a:t>
            </a:r>
            <a:r>
              <a:rPr lang="pl-PL" b="1" dirty="0" err="1">
                <a:solidFill>
                  <a:schemeClr val="accent6">
                    <a:lumMod val="40000"/>
                    <a:lumOff val="60000"/>
                  </a:schemeClr>
                </a:solidFill>
              </a:rPr>
              <a:t>Uriel</a:t>
            </a:r>
            <a:r>
              <a:rPr lang="pl-PL" b="1" dirty="0">
                <a:solidFill>
                  <a:schemeClr val="accent6">
                    <a:lumMod val="40000"/>
                    <a:lumOff val="60000"/>
                  </a:schemeClr>
                </a:solidFill>
              </a:rPr>
              <a:t>, </a:t>
            </a:r>
            <a:r>
              <a:rPr lang="pl-PL" b="1" dirty="0" err="1">
                <a:solidFill>
                  <a:schemeClr val="accent6">
                    <a:lumMod val="40000"/>
                    <a:lumOff val="60000"/>
                  </a:schemeClr>
                </a:solidFill>
              </a:rPr>
              <a:t>Raguel</a:t>
            </a:r>
            <a:r>
              <a:rPr lang="pl-PL" b="1" dirty="0">
                <a:solidFill>
                  <a:schemeClr val="accent6">
                    <a:lumMod val="40000"/>
                    <a:lumOff val="60000"/>
                  </a:schemeClr>
                </a:solidFill>
              </a:rPr>
              <a:t>, </a:t>
            </a:r>
            <a:r>
              <a:rPr lang="pl-PL" b="1" dirty="0" err="1">
                <a:solidFill>
                  <a:schemeClr val="accent6">
                    <a:lumMod val="40000"/>
                    <a:lumOff val="60000"/>
                  </a:schemeClr>
                </a:solidFill>
              </a:rPr>
              <a:t>Adimis</a:t>
            </a:r>
            <a:r>
              <a:rPr lang="pl-PL" b="1" dirty="0">
                <a:solidFill>
                  <a:schemeClr val="accent6">
                    <a:lumMod val="40000"/>
                    <a:lumOff val="60000"/>
                  </a:schemeClr>
                </a:solidFill>
              </a:rPr>
              <a:t>, </a:t>
            </a:r>
            <a:r>
              <a:rPr lang="pl-PL" b="1" dirty="0" err="1">
                <a:solidFill>
                  <a:schemeClr val="accent6">
                    <a:lumMod val="40000"/>
                    <a:lumOff val="60000"/>
                  </a:schemeClr>
                </a:solidFill>
              </a:rPr>
              <a:t>Tofoas</a:t>
            </a:r>
            <a:r>
              <a:rPr lang="pl-PL" b="1" dirty="0">
                <a:solidFill>
                  <a:schemeClr val="accent6">
                    <a:lumMod val="40000"/>
                    <a:lumOff val="60000"/>
                  </a:schemeClr>
                </a:solidFill>
              </a:rPr>
              <a:t>, </a:t>
            </a:r>
            <a:r>
              <a:rPr lang="pl-PL" b="1" dirty="0" err="1">
                <a:solidFill>
                  <a:schemeClr val="accent6">
                    <a:lumMod val="40000"/>
                    <a:lumOff val="60000"/>
                  </a:schemeClr>
                </a:solidFill>
              </a:rPr>
              <a:t>Sabaot</a:t>
            </a:r>
            <a:r>
              <a:rPr lang="pl-PL" b="1" dirty="0">
                <a:solidFill>
                  <a:schemeClr val="accent6">
                    <a:lumMod val="40000"/>
                    <a:lumOff val="60000"/>
                  </a:schemeClr>
                </a:solidFill>
              </a:rPr>
              <a:t> i </a:t>
            </a:r>
            <a:r>
              <a:rPr lang="pl-PL" b="1" dirty="0" err="1">
                <a:solidFill>
                  <a:schemeClr val="accent6">
                    <a:lumMod val="40000"/>
                    <a:lumOff val="60000"/>
                  </a:schemeClr>
                </a:solidFill>
              </a:rPr>
              <a:t>Smiel</a:t>
            </a:r>
            <a:r>
              <a:rPr lang="pl-PL" dirty="0"/>
              <a:t>, mają pochodzenie apokryficzne i – chociaż pojawiały się także w niektórych tekstach patrystycznych – to jednak Kościół, już od wczesnego Średniowiecza, wyraźnie </a:t>
            </a:r>
            <a:r>
              <a:rPr lang="pl-PL" b="1" u="sng" dirty="0"/>
              <a:t>sprzeciwiał się przywoływania tych imion </a:t>
            </a:r>
            <a:r>
              <a:rPr lang="pl-PL" dirty="0"/>
              <a:t>(synod rzymski w 745r. oraz synod w Akwizgranie w 789 r.), radykalnie przeciwstawiają się przywoływaniu jakichkolwiek rzekomych imion archaniołów poza trzema znanymi z Biblii, zwracając uwagę, że w grę wchodzić mogą imiona aniołów upadłych. Dotyczy to w szczególności imienia </a:t>
            </a:r>
            <a:r>
              <a:rPr lang="pl-PL" b="1" dirty="0" err="1"/>
              <a:t>Uriela</a:t>
            </a:r>
            <a:r>
              <a:rPr lang="pl-PL" dirty="0"/>
              <a:t>, którego kult (jako najbardziej rozpowszechniony) objęty zostaje karą ekskomuniki (postanowienia synodu w Akwizgranie potwierdza w tej kwestii nauczanie późniejszego Soboru Konstantynopolitańskiego z 869/870 r.).</a:t>
            </a:r>
          </a:p>
        </p:txBody>
      </p:sp>
    </p:spTree>
    <p:extLst>
      <p:ext uri="{BB962C8B-B14F-4D97-AF65-F5344CB8AC3E}">
        <p14:creationId xmlns:p14="http://schemas.microsoft.com/office/powerpoint/2010/main" val="358474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AF00"/>
                </a:solidFill>
              </a:rPr>
              <a:t>siedmiu aniołów  stojących przed Bogiem</a:t>
            </a:r>
            <a:endParaRPr lang="pl-PL" sz="4400" b="1" dirty="0">
              <a:solidFill>
                <a:srgbClr val="FAAF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384184"/>
            <a:ext cx="10233800" cy="5259898"/>
          </a:xfrm>
        </p:spPr>
        <p:txBody>
          <a:bodyPr>
            <a:normAutofit/>
          </a:bodyPr>
          <a:lstStyle/>
          <a:p>
            <a:r>
              <a:rPr lang="pl-PL" dirty="0" err="1"/>
              <a:t>Uriel</a:t>
            </a:r>
            <a:r>
              <a:rPr lang="pl-PL" dirty="0"/>
              <a:t> (Bóg jest ogniem/światłem), </a:t>
            </a:r>
          </a:p>
          <a:p>
            <a:r>
              <a:rPr lang="pl-PL" dirty="0" err="1">
                <a:solidFill>
                  <a:schemeClr val="accent6">
                    <a:lumMod val="40000"/>
                    <a:lumOff val="60000"/>
                  </a:schemeClr>
                </a:solidFill>
              </a:rPr>
              <a:t>Raphael</a:t>
            </a:r>
            <a:r>
              <a:rPr lang="pl-PL" dirty="0">
                <a:solidFill>
                  <a:schemeClr val="accent6">
                    <a:lumMod val="40000"/>
                    <a:lumOff val="60000"/>
                  </a:schemeClr>
                </a:solidFill>
              </a:rPr>
              <a:t> (Bóg uzdrawia)</a:t>
            </a:r>
            <a:r>
              <a:rPr lang="pl-PL" dirty="0"/>
              <a:t>, </a:t>
            </a:r>
          </a:p>
          <a:p>
            <a:r>
              <a:rPr lang="pl-PL" dirty="0" err="1"/>
              <a:t>Raguel</a:t>
            </a:r>
            <a:r>
              <a:rPr lang="pl-PL" dirty="0"/>
              <a:t> (Przyjaciel Boga), </a:t>
            </a:r>
          </a:p>
          <a:p>
            <a:r>
              <a:rPr lang="pl-PL" dirty="0">
                <a:solidFill>
                  <a:schemeClr val="accent6">
                    <a:lumMod val="40000"/>
                    <a:lumOff val="60000"/>
                  </a:schemeClr>
                </a:solidFill>
              </a:rPr>
              <a:t>Michael (Któż jak Bóg)</a:t>
            </a:r>
            <a:r>
              <a:rPr lang="pl-PL" dirty="0"/>
              <a:t>, </a:t>
            </a:r>
          </a:p>
          <a:p>
            <a:r>
              <a:rPr lang="pl-PL" dirty="0" err="1"/>
              <a:t>Sarafiel</a:t>
            </a:r>
            <a:r>
              <a:rPr lang="pl-PL" dirty="0"/>
              <a:t> (Książę Boga), </a:t>
            </a:r>
          </a:p>
          <a:p>
            <a:r>
              <a:rPr lang="pl-PL" dirty="0">
                <a:solidFill>
                  <a:schemeClr val="accent5">
                    <a:lumMod val="60000"/>
                    <a:lumOff val="40000"/>
                  </a:schemeClr>
                </a:solidFill>
              </a:rPr>
              <a:t>Gabriel (Moc Boga), </a:t>
            </a:r>
          </a:p>
          <a:p>
            <a:r>
              <a:rPr lang="pl-PL" dirty="0" err="1">
                <a:solidFill>
                  <a:schemeClr val="tx1"/>
                </a:solidFill>
              </a:rPr>
              <a:t>Remiel</a:t>
            </a:r>
            <a:r>
              <a:rPr lang="pl-PL" dirty="0">
                <a:solidFill>
                  <a:schemeClr val="tx1"/>
                </a:solidFill>
              </a:rPr>
              <a:t> (Grom Boży).</a:t>
            </a:r>
          </a:p>
        </p:txBody>
      </p:sp>
      <p:pic>
        <p:nvPicPr>
          <p:cNvPr id="1026" name="Picture 2" descr="Znalezione obrazy dla zapytania uriel">
            <a:extLst>
              <a:ext uri="{FF2B5EF4-FFF2-40B4-BE49-F238E27FC236}">
                <a16:creationId xmlns:a16="http://schemas.microsoft.com/office/drawing/2014/main" id="{9D1DB81B-9045-4F38-ADA0-DA2F1320B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637" y="1472967"/>
            <a:ext cx="1260096" cy="262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alezione obrazy dla zapytania raphael angel">
            <a:extLst>
              <a:ext uri="{FF2B5EF4-FFF2-40B4-BE49-F238E27FC236}">
                <a16:creationId xmlns:a16="http://schemas.microsoft.com/office/drawing/2014/main" id="{0F61514C-1690-43D5-94AB-9B81C6F4A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321" y="1472967"/>
            <a:ext cx="1151057" cy="1469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Raguel angel">
            <a:extLst>
              <a:ext uri="{FF2B5EF4-FFF2-40B4-BE49-F238E27FC236}">
                <a16:creationId xmlns:a16="http://schemas.microsoft.com/office/drawing/2014/main" id="{33B8D418-6BEA-4B5E-857B-909D15E27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796" y="1472967"/>
            <a:ext cx="1376585" cy="2032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nalezione obrazy dla zapytania michael angel">
            <a:extLst>
              <a:ext uri="{FF2B5EF4-FFF2-40B4-BE49-F238E27FC236}">
                <a16:creationId xmlns:a16="http://schemas.microsoft.com/office/drawing/2014/main" id="{7A55AD77-D456-48FA-98D8-23DA87294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507" y="4244765"/>
            <a:ext cx="1300383" cy="16022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nalezione obrazy dla zapytania serafiel angel">
            <a:extLst>
              <a:ext uri="{FF2B5EF4-FFF2-40B4-BE49-F238E27FC236}">
                <a16:creationId xmlns:a16="http://schemas.microsoft.com/office/drawing/2014/main" id="{3713E780-B6D6-483A-B42E-72C6A9CF5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7637" y="4161115"/>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nalezione obrazy dla zapytania gabriel angel">
            <a:extLst>
              <a:ext uri="{FF2B5EF4-FFF2-40B4-BE49-F238E27FC236}">
                <a16:creationId xmlns:a16="http://schemas.microsoft.com/office/drawing/2014/main" id="{FC9F5D8D-01E4-4DFA-B4D6-1E0A12EFF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0661" y="4167499"/>
            <a:ext cx="1483657" cy="18141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Znalezione obrazy dla zapytania remiel angel">
            <a:extLst>
              <a:ext uri="{FF2B5EF4-FFF2-40B4-BE49-F238E27FC236}">
                <a16:creationId xmlns:a16="http://schemas.microsoft.com/office/drawing/2014/main" id="{737E7595-387D-4ADF-992E-CE1F176AF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3037" y="4167499"/>
            <a:ext cx="1395202" cy="207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6"/>
                                        </p:tgtEl>
                                      </p:cBhvr>
                                    </p:animEffect>
                                    <p:anim calcmode="lin" valueType="num">
                                      <p:cBhvr>
                                        <p:cTn id="7" dur="1000"/>
                                        <p:tgtEl>
                                          <p:spTgt spid="1026"/>
                                        </p:tgtEl>
                                        <p:attrNameLst>
                                          <p:attrName>ppt_x</p:attrName>
                                        </p:attrNameLst>
                                      </p:cBhvr>
                                      <p:tavLst>
                                        <p:tav tm="0">
                                          <p:val>
                                            <p:strVal val="ppt_x"/>
                                          </p:val>
                                        </p:tav>
                                        <p:tav tm="100000">
                                          <p:val>
                                            <p:strVal val="ppt_x"/>
                                          </p:val>
                                        </p:tav>
                                      </p:tavLst>
                                    </p:anim>
                                    <p:anim calcmode="lin" valueType="num">
                                      <p:cBhvr>
                                        <p:cTn id="8" dur="1000"/>
                                        <p:tgtEl>
                                          <p:spTgt spid="1026"/>
                                        </p:tgtEl>
                                        <p:attrNameLst>
                                          <p:attrName>ppt_y</p:attrName>
                                        </p:attrNameLst>
                                      </p:cBhvr>
                                      <p:tavLst>
                                        <p:tav tm="0">
                                          <p:val>
                                            <p:strVal val="ppt_y"/>
                                          </p:val>
                                        </p:tav>
                                        <p:tav tm="100000">
                                          <p:val>
                                            <p:strVal val="ppt_y+.1"/>
                                          </p:val>
                                        </p:tav>
                                      </p:tavLst>
                                    </p:anim>
                                    <p:set>
                                      <p:cBhvr>
                                        <p:cTn id="9" dur="1" fill="hold">
                                          <p:stCondLst>
                                            <p:cond delay="999"/>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030"/>
                                        </p:tgtEl>
                                      </p:cBhvr>
                                    </p:animEffect>
                                    <p:anim calcmode="lin" valueType="num">
                                      <p:cBhvr>
                                        <p:cTn id="14" dur="1000"/>
                                        <p:tgtEl>
                                          <p:spTgt spid="1030"/>
                                        </p:tgtEl>
                                        <p:attrNameLst>
                                          <p:attrName>ppt_x</p:attrName>
                                        </p:attrNameLst>
                                      </p:cBhvr>
                                      <p:tavLst>
                                        <p:tav tm="0">
                                          <p:val>
                                            <p:strVal val="ppt_x"/>
                                          </p:val>
                                        </p:tav>
                                        <p:tav tm="100000">
                                          <p:val>
                                            <p:strVal val="ppt_x"/>
                                          </p:val>
                                        </p:tav>
                                      </p:tavLst>
                                    </p:anim>
                                    <p:anim calcmode="lin" valueType="num">
                                      <p:cBhvr>
                                        <p:cTn id="15" dur="1000"/>
                                        <p:tgtEl>
                                          <p:spTgt spid="1030"/>
                                        </p:tgtEl>
                                        <p:attrNameLst>
                                          <p:attrName>ppt_y</p:attrName>
                                        </p:attrNameLst>
                                      </p:cBhvr>
                                      <p:tavLst>
                                        <p:tav tm="0">
                                          <p:val>
                                            <p:strVal val="ppt_y"/>
                                          </p:val>
                                        </p:tav>
                                        <p:tav tm="100000">
                                          <p:val>
                                            <p:strVal val="ppt_y+.1"/>
                                          </p:val>
                                        </p:tav>
                                      </p:tavLst>
                                    </p:anim>
                                    <p:set>
                                      <p:cBhvr>
                                        <p:cTn id="16" dur="1" fill="hold">
                                          <p:stCondLst>
                                            <p:cond delay="999"/>
                                          </p:stCondLst>
                                        </p:cTn>
                                        <p:tgtEl>
                                          <p:spTgt spid="10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034"/>
                                        </p:tgtEl>
                                      </p:cBhvr>
                                    </p:animEffect>
                                    <p:anim calcmode="lin" valueType="num">
                                      <p:cBhvr>
                                        <p:cTn id="21" dur="1000"/>
                                        <p:tgtEl>
                                          <p:spTgt spid="1034"/>
                                        </p:tgtEl>
                                        <p:attrNameLst>
                                          <p:attrName>ppt_x</p:attrName>
                                        </p:attrNameLst>
                                      </p:cBhvr>
                                      <p:tavLst>
                                        <p:tav tm="0">
                                          <p:val>
                                            <p:strVal val="ppt_x"/>
                                          </p:val>
                                        </p:tav>
                                        <p:tav tm="100000">
                                          <p:val>
                                            <p:strVal val="ppt_x"/>
                                          </p:val>
                                        </p:tav>
                                      </p:tavLst>
                                    </p:anim>
                                    <p:anim calcmode="lin" valueType="num">
                                      <p:cBhvr>
                                        <p:cTn id="22" dur="1000"/>
                                        <p:tgtEl>
                                          <p:spTgt spid="1034"/>
                                        </p:tgtEl>
                                        <p:attrNameLst>
                                          <p:attrName>ppt_y</p:attrName>
                                        </p:attrNameLst>
                                      </p:cBhvr>
                                      <p:tavLst>
                                        <p:tav tm="0">
                                          <p:val>
                                            <p:strVal val="ppt_y"/>
                                          </p:val>
                                        </p:tav>
                                        <p:tav tm="100000">
                                          <p:val>
                                            <p:strVal val="ppt_y+.1"/>
                                          </p:val>
                                        </p:tav>
                                      </p:tavLst>
                                    </p:anim>
                                    <p:set>
                                      <p:cBhvr>
                                        <p:cTn id="23" dur="1" fill="hold">
                                          <p:stCondLst>
                                            <p:cond delay="999"/>
                                          </p:stCondLst>
                                        </p:cTn>
                                        <p:tgtEl>
                                          <p:spTgt spid="10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38"/>
                                        </p:tgtEl>
                                      </p:cBhvr>
                                    </p:animEffect>
                                    <p:anim calcmode="lin" valueType="num">
                                      <p:cBhvr>
                                        <p:cTn id="28" dur="1000"/>
                                        <p:tgtEl>
                                          <p:spTgt spid="1038"/>
                                        </p:tgtEl>
                                        <p:attrNameLst>
                                          <p:attrName>ppt_x</p:attrName>
                                        </p:attrNameLst>
                                      </p:cBhvr>
                                      <p:tavLst>
                                        <p:tav tm="0">
                                          <p:val>
                                            <p:strVal val="ppt_x"/>
                                          </p:val>
                                        </p:tav>
                                        <p:tav tm="100000">
                                          <p:val>
                                            <p:strVal val="ppt_x"/>
                                          </p:val>
                                        </p:tav>
                                      </p:tavLst>
                                    </p:anim>
                                    <p:anim calcmode="lin" valueType="num">
                                      <p:cBhvr>
                                        <p:cTn id="29" dur="1000"/>
                                        <p:tgtEl>
                                          <p:spTgt spid="1038"/>
                                        </p:tgtEl>
                                        <p:attrNameLst>
                                          <p:attrName>ppt_y</p:attrName>
                                        </p:attrNameLst>
                                      </p:cBhvr>
                                      <p:tavLst>
                                        <p:tav tm="0">
                                          <p:val>
                                            <p:strVal val="ppt_y"/>
                                          </p:val>
                                        </p:tav>
                                        <p:tav tm="100000">
                                          <p:val>
                                            <p:strVal val="ppt_y+.1"/>
                                          </p:val>
                                        </p:tav>
                                      </p:tavLst>
                                    </p:anim>
                                    <p:set>
                                      <p:cBhvr>
                                        <p:cTn id="30" dur="1" fill="hold">
                                          <p:stCondLst>
                                            <p:cond delay="999"/>
                                          </p:stCondLst>
                                        </p:cTn>
                                        <p:tgtEl>
                                          <p:spTgt spid="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AFB753-E06E-4F11-940F-61C0589F0BA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36D7E3E-24CC-4E93-895F-A6D0B7693AEA}"/>
              </a:ext>
            </a:extLst>
          </p:cNvPr>
          <p:cNvSpPr>
            <a:spLocks noGrp="1"/>
          </p:cNvSpPr>
          <p:nvPr>
            <p:ph idx="1"/>
          </p:nvPr>
        </p:nvSpPr>
        <p:spPr/>
        <p:txBody>
          <a:bodyPr/>
          <a:lstStyle/>
          <a:p>
            <a:endParaRPr lang="pl-PL"/>
          </a:p>
        </p:txBody>
      </p:sp>
      <p:pic>
        <p:nvPicPr>
          <p:cNvPr id="8194" name="Picture 2" descr="https://upload.wikimedia.org/wikipedia/commons/thumb/1/1d/The_Four_Archangels%2C_Holy_Trinity_Church%2C_Kingston_upon_Hull.jpg/1920px-The_Four_Archangels%2C_Holy_Trinity_Church%2C_Kingston_upon_Hull.jpg">
            <a:extLst>
              <a:ext uri="{FF2B5EF4-FFF2-40B4-BE49-F238E27FC236}">
                <a16:creationId xmlns:a16="http://schemas.microsoft.com/office/drawing/2014/main" id="{8F69CC22-6910-41D8-9683-89AA4CBF9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0"/>
            <a:ext cx="1044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84374"/>
      </p:ext>
    </p:extLst>
  </p:cSld>
  <p:clrMapOvr>
    <a:masterClrMapping/>
  </p:clrMapOvr>
</p:sld>
</file>

<file path=ppt/theme/theme1.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TM04033923[[fn=Głębokość]]</Template>
  <TotalTime>1046</TotalTime>
  <Words>1219</Words>
  <Application>Microsoft Office PowerPoint</Application>
  <PresentationFormat>Panoramiczny</PresentationFormat>
  <Paragraphs>114</Paragraphs>
  <Slides>30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30</vt:i4>
      </vt:variant>
    </vt:vector>
  </HeadingPairs>
  <TitlesOfParts>
    <vt:vector size="34" baseType="lpstr">
      <vt:lpstr>Arial</vt:lpstr>
      <vt:lpstr>Bahnschrift SemiBold SemiConden</vt:lpstr>
      <vt:lpstr>Corbel</vt:lpstr>
      <vt:lpstr>Głębokość</vt:lpstr>
      <vt:lpstr>APOKALIPSA</vt:lpstr>
      <vt:lpstr>Siódma pieczęć</vt:lpstr>
      <vt:lpstr>Prezentacja programu PowerPoint</vt:lpstr>
      <vt:lpstr>Prezentacja programu PowerPoint</vt:lpstr>
      <vt:lpstr>Prezentacja programu PowerPoint</vt:lpstr>
      <vt:lpstr>siedmiu aniołów  stojących przed Bogiem</vt:lpstr>
      <vt:lpstr>siedmiu aniołów  stojących przed Bogiem</vt:lpstr>
      <vt:lpstr>siedmiu aniołów  stojących przed Bogiem</vt:lpstr>
      <vt:lpstr>Prezentacja programu PowerPoint</vt:lpstr>
      <vt:lpstr>Prezentacja programu PowerPoint</vt:lpstr>
      <vt:lpstr>Prezentacja programu PowerPoint</vt:lpstr>
      <vt:lpstr>Prezentacja programu PowerPoint</vt:lpstr>
      <vt:lpstr>cisza</vt:lpstr>
      <vt:lpstr>Prezentacja programu PowerPoint</vt:lpstr>
      <vt:lpstr>kadzidło</vt:lpstr>
      <vt:lpstr>kadzidło</vt:lpstr>
      <vt:lpstr>kadzidło</vt:lpstr>
      <vt:lpstr>Cztery trąby</vt:lpstr>
      <vt:lpstr>Cztery trąby</vt:lpstr>
      <vt:lpstr>Prezentacja programu PowerPoint</vt:lpstr>
      <vt:lpstr>Prezentacja programu PowerPoint</vt:lpstr>
      <vt:lpstr>Prezentacja programu PowerPoint</vt:lpstr>
      <vt:lpstr>Piołun</vt:lpstr>
      <vt:lpstr>Prezentacja programu PowerPoint</vt:lpstr>
      <vt:lpstr>Prezentacja programu PowerPoint</vt:lpstr>
      <vt:lpstr>Prezentacja programu PowerPoint</vt:lpstr>
      <vt:lpstr>Orzeł</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APOKALIPSA</dc:title>
  <dc:creator>Mateusz Szerszeń</dc:creator>
  <cp:lastModifiedBy>Mateusz Szerszeń</cp:lastModifiedBy>
  <cp:revision>151</cp:revision>
  <dcterms:created xsi:type="dcterms:W3CDTF">2018-09-06T17:04:25Z</dcterms:created>
  <dcterms:modified xsi:type="dcterms:W3CDTF">2019-02-17T07:47:37Z</dcterms:modified>
</cp:coreProperties>
</file>